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10287000" cx="18288000"/>
  <p:notesSz cx="6858000" cy="9144000"/>
  <p:embeddedFontLst>
    <p:embeddedFont>
      <p:font typeface="Hammersmith One"/>
      <p:regular r:id="rId31"/>
    </p:embeddedFont>
    <p:embeddedFont>
      <p:font typeface="Open Sans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jGUOYIeoULEXBVvuAwz6w8Mqpw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ammersmithOne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7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7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4404f2da9_0_16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82" name="Google Shape;82;g364404f2da9_0_16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83" name="Google Shape;83;g364404f2da9_0_16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2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2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2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4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4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5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5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5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3252288" y="201103"/>
            <a:ext cx="4684163" cy="1457826"/>
          </a:xfrm>
          <a:custGeom>
            <a:rect b="b" l="l" r="r" t="t"/>
            <a:pathLst>
              <a:path extrusionOk="0" h="1457826" w="4684163">
                <a:moveTo>
                  <a:pt x="0" y="0"/>
                </a:moveTo>
                <a:lnTo>
                  <a:pt x="4684163" y="0"/>
                </a:lnTo>
                <a:lnTo>
                  <a:pt x="4684163" y="1457827"/>
                </a:lnTo>
                <a:lnTo>
                  <a:pt x="0" y="14578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89" name="Google Shape;89;p1"/>
          <p:cNvCxnSpPr/>
          <p:nvPr/>
        </p:nvCxnSpPr>
        <p:spPr>
          <a:xfrm>
            <a:off x="507314" y="8149956"/>
            <a:ext cx="6492240" cy="0"/>
          </a:xfrm>
          <a:prstGeom prst="straightConnector1">
            <a:avLst/>
          </a:prstGeom>
          <a:noFill/>
          <a:ln cap="flat" cmpd="sng" w="38100">
            <a:solidFill>
              <a:srgbClr val="121F3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"/>
          <p:cNvSpPr/>
          <p:nvPr/>
        </p:nvSpPr>
        <p:spPr>
          <a:xfrm flipH="1" rot="5679621">
            <a:off x="7710161" y="1015520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"/>
          <p:cNvSpPr txBox="1"/>
          <p:nvPr/>
        </p:nvSpPr>
        <p:spPr>
          <a:xfrm>
            <a:off x="1669741" y="2766935"/>
            <a:ext cx="15132474" cy="1857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UNIDAD 6</a:t>
            </a:r>
            <a:endParaRPr/>
          </a:p>
          <a:p>
            <a:pPr indent="0" lvl="0" marL="0" marR="0" rtl="0" algn="ctr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500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“Servicios de Almacenamiento de Objetos en Cloud”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507314" y="8207106"/>
            <a:ext cx="4887216" cy="1313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4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Escuela de Ingenieria de Ciencias y Sistemas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4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Facultad de Ingenieria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4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Universidad de San Carlos de Guatemala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94" u="none" cap="none" strike="noStrike">
              <a:solidFill>
                <a:srgbClr val="2930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507326" y="7380150"/>
            <a:ext cx="649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Seminario de Sistemas 1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 flipH="1" rot="5679621">
            <a:off x="7894116" y="119375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95" name="Google Shape;95;p1"/>
          <p:cNvCxnSpPr/>
          <p:nvPr/>
        </p:nvCxnSpPr>
        <p:spPr>
          <a:xfrm>
            <a:off x="6360815" y="3853064"/>
            <a:ext cx="5861220" cy="0"/>
          </a:xfrm>
          <a:prstGeom prst="straightConnector1">
            <a:avLst/>
          </a:prstGeom>
          <a:noFill/>
          <a:ln cap="flat" cmpd="sng" w="38100">
            <a:solidFill>
              <a:srgbClr val="29303C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10"/>
          <p:cNvGrpSpPr/>
          <p:nvPr/>
        </p:nvGrpSpPr>
        <p:grpSpPr>
          <a:xfrm>
            <a:off x="0" y="8753472"/>
            <a:ext cx="9144000" cy="1533528"/>
            <a:chOff x="0" y="-38100"/>
            <a:chExt cx="2408296" cy="403892"/>
          </a:xfrm>
        </p:grpSpPr>
        <p:sp>
          <p:nvSpPr>
            <p:cNvPr id="249" name="Google Shape;249;p10"/>
            <p:cNvSpPr/>
            <p:nvPr/>
          </p:nvSpPr>
          <p:spPr>
            <a:xfrm>
              <a:off x="0" y="0"/>
              <a:ext cx="2408296" cy="365792"/>
            </a:xfrm>
            <a:custGeom>
              <a:rect b="b" l="l" r="r" t="t"/>
              <a:pathLst>
                <a:path extrusionOk="0" h="365792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365792"/>
                  </a:lnTo>
                  <a:lnTo>
                    <a:pt x="0" y="36579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250" name="Google Shape;250;p10"/>
            <p:cNvSpPr txBox="1"/>
            <p:nvPr/>
          </p:nvSpPr>
          <p:spPr>
            <a:xfrm>
              <a:off x="0" y="-38100"/>
              <a:ext cx="2408296" cy="4038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10"/>
          <p:cNvGrpSpPr/>
          <p:nvPr/>
        </p:nvGrpSpPr>
        <p:grpSpPr>
          <a:xfrm>
            <a:off x="0" y="9113639"/>
            <a:ext cx="18288000" cy="1173361"/>
            <a:chOff x="0" y="-38100"/>
            <a:chExt cx="4816593" cy="309033"/>
          </a:xfrm>
        </p:grpSpPr>
        <p:sp>
          <p:nvSpPr>
            <p:cNvPr id="252" name="Google Shape;252;p10"/>
            <p:cNvSpPr/>
            <p:nvPr/>
          </p:nvSpPr>
          <p:spPr>
            <a:xfrm>
              <a:off x="0" y="0"/>
              <a:ext cx="4816592" cy="270933"/>
            </a:xfrm>
            <a:custGeom>
              <a:rect b="b" l="l" r="r" t="t"/>
              <a:pathLst>
                <a:path extrusionOk="0"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53" name="Google Shape;253;p10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10"/>
          <p:cNvSpPr/>
          <p:nvPr/>
        </p:nvSpPr>
        <p:spPr>
          <a:xfrm>
            <a:off x="10604994" y="1282396"/>
            <a:ext cx="6349012" cy="6356958"/>
          </a:xfrm>
          <a:custGeom>
            <a:rect b="b" l="l" r="r" t="t"/>
            <a:pathLst>
              <a:path extrusionOk="0" h="6356958" w="6349012">
                <a:moveTo>
                  <a:pt x="0" y="0"/>
                </a:moveTo>
                <a:lnTo>
                  <a:pt x="6349012" y="0"/>
                </a:lnTo>
                <a:lnTo>
                  <a:pt x="6349012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10"/>
          <p:cNvSpPr txBox="1"/>
          <p:nvPr/>
        </p:nvSpPr>
        <p:spPr>
          <a:xfrm>
            <a:off x="1607896" y="2737154"/>
            <a:ext cx="7536104" cy="543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Elastic Block Store (EBS)</a:t>
            </a:r>
            <a:r>
              <a:rPr b="1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es un servicio de almacenamiento de bloques escalable y de alto rendimiento</a:t>
            </a: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ofrecido por Amazon Web Services (AWS). Proporciona volúmenes de almacenamiento persistente para instancias de Amazon EC2 (Elastic Compute Cloud), lo que permite a los usuarios almacenar datos de forma duradera y acceder a ellos de manera rápida y confiable. </a:t>
            </a:r>
            <a:endParaRPr/>
          </a:p>
        </p:txBody>
      </p:sp>
      <p:sp>
        <p:nvSpPr>
          <p:cNvPr id="256" name="Google Shape;256;p10"/>
          <p:cNvSpPr txBox="1"/>
          <p:nvPr/>
        </p:nvSpPr>
        <p:spPr>
          <a:xfrm>
            <a:off x="1607896" y="842962"/>
            <a:ext cx="7754010" cy="163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Elastic Block Store [EBS]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1"/>
          <p:cNvGrpSpPr/>
          <p:nvPr/>
        </p:nvGrpSpPr>
        <p:grpSpPr>
          <a:xfrm>
            <a:off x="311307" y="-144661"/>
            <a:ext cx="388125" cy="8565666"/>
            <a:chOff x="0" y="-38100"/>
            <a:chExt cx="102222" cy="2255978"/>
          </a:xfrm>
        </p:grpSpPr>
        <p:sp>
          <p:nvSpPr>
            <p:cNvPr id="262" name="Google Shape;262;p11"/>
            <p:cNvSpPr/>
            <p:nvPr/>
          </p:nvSpPr>
          <p:spPr>
            <a:xfrm>
              <a:off x="0" y="0"/>
              <a:ext cx="102222" cy="2217878"/>
            </a:xfrm>
            <a:custGeom>
              <a:rect b="b" l="l" r="r" t="t"/>
              <a:pathLst>
                <a:path extrusionOk="0" h="2217878" w="102222">
                  <a:moveTo>
                    <a:pt x="0" y="0"/>
                  </a:moveTo>
                  <a:lnTo>
                    <a:pt x="102222" y="0"/>
                  </a:lnTo>
                  <a:lnTo>
                    <a:pt x="102222" y="2217878"/>
                  </a:lnTo>
                  <a:lnTo>
                    <a:pt x="0" y="221787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263" name="Google Shape;263;p11"/>
            <p:cNvSpPr txBox="1"/>
            <p:nvPr/>
          </p:nvSpPr>
          <p:spPr>
            <a:xfrm>
              <a:off x="0" y="-38100"/>
              <a:ext cx="102222" cy="22559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4" name="Google Shape;264;p11"/>
          <p:cNvGrpSpPr/>
          <p:nvPr/>
        </p:nvGrpSpPr>
        <p:grpSpPr>
          <a:xfrm>
            <a:off x="0" y="-144661"/>
            <a:ext cx="505369" cy="10431661"/>
            <a:chOff x="0" y="-38100"/>
            <a:chExt cx="133101" cy="2747433"/>
          </a:xfrm>
        </p:grpSpPr>
        <p:sp>
          <p:nvSpPr>
            <p:cNvPr id="265" name="Google Shape;265;p11"/>
            <p:cNvSpPr/>
            <p:nvPr/>
          </p:nvSpPr>
          <p:spPr>
            <a:xfrm>
              <a:off x="0" y="0"/>
              <a:ext cx="133101" cy="2709333"/>
            </a:xfrm>
            <a:custGeom>
              <a:rect b="b" l="l" r="r" t="t"/>
              <a:pathLst>
                <a:path extrusionOk="0" h="2709333" w="133101">
                  <a:moveTo>
                    <a:pt x="0" y="0"/>
                  </a:moveTo>
                  <a:lnTo>
                    <a:pt x="133101" y="0"/>
                  </a:lnTo>
                  <a:lnTo>
                    <a:pt x="1331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66" name="Google Shape;266;p11"/>
            <p:cNvSpPr txBox="1"/>
            <p:nvPr/>
          </p:nvSpPr>
          <p:spPr>
            <a:xfrm>
              <a:off x="0" y="-38100"/>
              <a:ext cx="133101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7" name="Google Shape;267;p11"/>
          <p:cNvGrpSpPr/>
          <p:nvPr/>
        </p:nvGrpSpPr>
        <p:grpSpPr>
          <a:xfrm>
            <a:off x="17660541" y="8602991"/>
            <a:ext cx="1066563" cy="1165957"/>
            <a:chOff x="0" y="-38100"/>
            <a:chExt cx="280906" cy="307083"/>
          </a:xfrm>
        </p:grpSpPr>
        <p:sp>
          <p:nvSpPr>
            <p:cNvPr id="268" name="Google Shape;268;p11"/>
            <p:cNvSpPr/>
            <p:nvPr/>
          </p:nvSpPr>
          <p:spPr>
            <a:xfrm>
              <a:off x="0" y="0"/>
              <a:ext cx="280906" cy="268983"/>
            </a:xfrm>
            <a:custGeom>
              <a:rect b="b" l="l" r="r" t="t"/>
              <a:pathLst>
                <a:path extrusionOk="0" h="268983" w="280906">
                  <a:moveTo>
                    <a:pt x="0" y="0"/>
                  </a:moveTo>
                  <a:lnTo>
                    <a:pt x="280906" y="0"/>
                  </a:lnTo>
                  <a:lnTo>
                    <a:pt x="280906" y="268983"/>
                  </a:lnTo>
                  <a:lnTo>
                    <a:pt x="0" y="268983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269" name="Google Shape;269;p11"/>
            <p:cNvSpPr txBox="1"/>
            <p:nvPr/>
          </p:nvSpPr>
          <p:spPr>
            <a:xfrm>
              <a:off x="0" y="-38100"/>
              <a:ext cx="280906" cy="307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" name="Google Shape;270;p11"/>
          <p:cNvGrpSpPr/>
          <p:nvPr/>
        </p:nvGrpSpPr>
        <p:grpSpPr>
          <a:xfrm>
            <a:off x="17259300" y="9113639"/>
            <a:ext cx="1467805" cy="1435160"/>
            <a:chOff x="0" y="-38100"/>
            <a:chExt cx="386582" cy="377985"/>
          </a:xfrm>
        </p:grpSpPr>
        <p:sp>
          <p:nvSpPr>
            <p:cNvPr id="271" name="Google Shape;271;p11"/>
            <p:cNvSpPr/>
            <p:nvPr/>
          </p:nvSpPr>
          <p:spPr>
            <a:xfrm>
              <a:off x="0" y="0"/>
              <a:ext cx="386582" cy="339885"/>
            </a:xfrm>
            <a:custGeom>
              <a:rect b="b" l="l" r="r" t="t"/>
              <a:pathLst>
                <a:path extrusionOk="0" h="339885" w="386582">
                  <a:moveTo>
                    <a:pt x="0" y="0"/>
                  </a:moveTo>
                  <a:lnTo>
                    <a:pt x="386582" y="0"/>
                  </a:lnTo>
                  <a:lnTo>
                    <a:pt x="386582" y="339885"/>
                  </a:lnTo>
                  <a:lnTo>
                    <a:pt x="0" y="339885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72" name="Google Shape;272;p11"/>
            <p:cNvSpPr txBox="1"/>
            <p:nvPr/>
          </p:nvSpPr>
          <p:spPr>
            <a:xfrm>
              <a:off x="0" y="-38100"/>
              <a:ext cx="386582" cy="3779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11"/>
          <p:cNvSpPr txBox="1"/>
          <p:nvPr/>
        </p:nvSpPr>
        <p:spPr>
          <a:xfrm>
            <a:off x="2356150" y="971550"/>
            <a:ext cx="134439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Características de Amazon EBS</a:t>
            </a:r>
            <a:endParaRPr/>
          </a:p>
        </p:txBody>
      </p:sp>
      <p:grpSp>
        <p:nvGrpSpPr>
          <p:cNvPr id="274" name="Google Shape;274;p11"/>
          <p:cNvGrpSpPr/>
          <p:nvPr/>
        </p:nvGrpSpPr>
        <p:grpSpPr>
          <a:xfrm>
            <a:off x="5605618" y="2477127"/>
            <a:ext cx="731003" cy="760368"/>
            <a:chOff x="0" y="0"/>
            <a:chExt cx="974670" cy="1013824"/>
          </a:xfrm>
        </p:grpSpPr>
        <p:sp>
          <p:nvSpPr>
            <p:cNvPr id="275" name="Google Shape;275;p11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1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>
            <a:off x="5605618" y="3608970"/>
            <a:ext cx="731003" cy="760368"/>
            <a:chOff x="0" y="0"/>
            <a:chExt cx="974670" cy="1013824"/>
          </a:xfrm>
        </p:grpSpPr>
        <p:sp>
          <p:nvSpPr>
            <p:cNvPr id="278" name="Google Shape;278;p11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1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>
            <a:off x="5605618" y="4770922"/>
            <a:ext cx="731003" cy="760368"/>
            <a:chOff x="0" y="0"/>
            <a:chExt cx="974670" cy="1013824"/>
          </a:xfrm>
        </p:grpSpPr>
        <p:sp>
          <p:nvSpPr>
            <p:cNvPr id="281" name="Google Shape;281;p11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283" name="Google Shape;283;p11"/>
          <p:cNvSpPr txBox="1"/>
          <p:nvPr/>
        </p:nvSpPr>
        <p:spPr>
          <a:xfrm>
            <a:off x="6529354" y="2600136"/>
            <a:ext cx="2383529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Persistencia</a:t>
            </a:r>
            <a:endParaRPr/>
          </a:p>
        </p:txBody>
      </p:sp>
      <p:sp>
        <p:nvSpPr>
          <p:cNvPr id="284" name="Google Shape;284;p11"/>
          <p:cNvSpPr txBox="1"/>
          <p:nvPr/>
        </p:nvSpPr>
        <p:spPr>
          <a:xfrm>
            <a:off x="6529354" y="3731979"/>
            <a:ext cx="6435845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Alta disponibilidad y durabilidad.</a:t>
            </a:r>
            <a:endParaRPr/>
          </a:p>
        </p:txBody>
      </p:sp>
      <p:sp>
        <p:nvSpPr>
          <p:cNvPr id="285" name="Google Shape;285;p11"/>
          <p:cNvSpPr txBox="1"/>
          <p:nvPr/>
        </p:nvSpPr>
        <p:spPr>
          <a:xfrm>
            <a:off x="6529354" y="4893931"/>
            <a:ext cx="8166902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Totalmente elástico y altamente escalable.</a:t>
            </a:r>
            <a:endParaRPr/>
          </a:p>
        </p:txBody>
      </p:sp>
      <p:grpSp>
        <p:nvGrpSpPr>
          <p:cNvPr id="286" name="Google Shape;286;p11"/>
          <p:cNvGrpSpPr/>
          <p:nvPr/>
        </p:nvGrpSpPr>
        <p:grpSpPr>
          <a:xfrm>
            <a:off x="5605618" y="5850987"/>
            <a:ext cx="731003" cy="760368"/>
            <a:chOff x="0" y="0"/>
            <a:chExt cx="974670" cy="1013824"/>
          </a:xfrm>
        </p:grpSpPr>
        <p:sp>
          <p:nvSpPr>
            <p:cNvPr id="287" name="Google Shape;287;p11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1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pSp>
        <p:nvGrpSpPr>
          <p:cNvPr id="289" name="Google Shape;289;p11"/>
          <p:cNvGrpSpPr/>
          <p:nvPr/>
        </p:nvGrpSpPr>
        <p:grpSpPr>
          <a:xfrm>
            <a:off x="5605618" y="6982830"/>
            <a:ext cx="731003" cy="760368"/>
            <a:chOff x="0" y="0"/>
            <a:chExt cx="974670" cy="1013824"/>
          </a:xfrm>
        </p:grpSpPr>
        <p:sp>
          <p:nvSpPr>
            <p:cNvPr id="290" name="Google Shape;290;p11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sp>
        <p:nvSpPr>
          <p:cNvPr id="292" name="Google Shape;292;p11"/>
          <p:cNvSpPr txBox="1"/>
          <p:nvPr/>
        </p:nvSpPr>
        <p:spPr>
          <a:xfrm>
            <a:off x="6529354" y="5973996"/>
            <a:ext cx="7356595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Instantáneas para copias de seguridad</a:t>
            </a:r>
            <a:endParaRPr/>
          </a:p>
        </p:txBody>
      </p:sp>
      <p:sp>
        <p:nvSpPr>
          <p:cNvPr id="293" name="Google Shape;293;p11"/>
          <p:cNvSpPr txBox="1"/>
          <p:nvPr/>
        </p:nvSpPr>
        <p:spPr>
          <a:xfrm>
            <a:off x="6529354" y="6828798"/>
            <a:ext cx="8166902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Ofrece diferentes tipos de volúmenes con opciones de rendimiento configurables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2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299" name="Google Shape;299;p12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00" name="Google Shape;300;p12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1" name="Google Shape;301;p12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302" name="Google Shape;302;p12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03" name="Google Shape;303;p12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4" name="Google Shape;304;p12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305" name="Google Shape;305;p12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06" name="Google Shape;306;p12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2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308" name="Google Shape;308;p12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09" name="Google Shape;309;p12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0" name="Google Shape;310;p12"/>
          <p:cNvSpPr/>
          <p:nvPr/>
        </p:nvSpPr>
        <p:spPr>
          <a:xfrm>
            <a:off x="1641652" y="2625960"/>
            <a:ext cx="15308979" cy="5530369"/>
          </a:xfrm>
          <a:custGeom>
            <a:rect b="b" l="l" r="r" t="t"/>
            <a:pathLst>
              <a:path extrusionOk="0" h="5530369" w="15308979">
                <a:moveTo>
                  <a:pt x="0" y="0"/>
                </a:moveTo>
                <a:lnTo>
                  <a:pt x="15308979" y="0"/>
                </a:lnTo>
                <a:lnTo>
                  <a:pt x="15308979" y="5530369"/>
                </a:lnTo>
                <a:lnTo>
                  <a:pt x="0" y="55303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1" name="Google Shape;311;p12"/>
          <p:cNvSpPr txBox="1"/>
          <p:nvPr/>
        </p:nvSpPr>
        <p:spPr>
          <a:xfrm>
            <a:off x="5249576" y="1415475"/>
            <a:ext cx="841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Diagrama de Amazon EBS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13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317" name="Google Shape;317;p13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18" name="Google Shape;318;p13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3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320" name="Google Shape;320;p13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21" name="Google Shape;321;p13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2" name="Google Shape;322;p13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323" name="Google Shape;323;p13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24" name="Google Shape;324;p13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" name="Google Shape;325;p13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326" name="Google Shape;326;p13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27" name="Google Shape;327;p13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8" name="Google Shape;328;p13"/>
          <p:cNvSpPr/>
          <p:nvPr/>
        </p:nvSpPr>
        <p:spPr>
          <a:xfrm>
            <a:off x="1343767" y="2460562"/>
            <a:ext cx="15600466" cy="4578197"/>
          </a:xfrm>
          <a:custGeom>
            <a:rect b="b" l="l" r="r" t="t"/>
            <a:pathLst>
              <a:path extrusionOk="0" h="4578197" w="15600466">
                <a:moveTo>
                  <a:pt x="0" y="0"/>
                </a:moveTo>
                <a:lnTo>
                  <a:pt x="15600466" y="0"/>
                </a:lnTo>
                <a:lnTo>
                  <a:pt x="15600466" y="4578197"/>
                </a:lnTo>
                <a:lnTo>
                  <a:pt x="0" y="45781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16707"/>
            </a:stretch>
          </a:blipFill>
          <a:ln>
            <a:noFill/>
          </a:ln>
        </p:spPr>
      </p:sp>
      <p:sp>
        <p:nvSpPr>
          <p:cNvPr id="329" name="Google Shape;329;p13"/>
          <p:cNvSpPr txBox="1"/>
          <p:nvPr/>
        </p:nvSpPr>
        <p:spPr>
          <a:xfrm>
            <a:off x="4943301" y="1561150"/>
            <a:ext cx="7719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Clientes de Amazon EBS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14"/>
          <p:cNvGrpSpPr/>
          <p:nvPr/>
        </p:nvGrpSpPr>
        <p:grpSpPr>
          <a:xfrm>
            <a:off x="311307" y="-144661"/>
            <a:ext cx="388125" cy="8565666"/>
            <a:chOff x="0" y="-38100"/>
            <a:chExt cx="102222" cy="2255978"/>
          </a:xfrm>
        </p:grpSpPr>
        <p:sp>
          <p:nvSpPr>
            <p:cNvPr id="335" name="Google Shape;335;p14"/>
            <p:cNvSpPr/>
            <p:nvPr/>
          </p:nvSpPr>
          <p:spPr>
            <a:xfrm>
              <a:off x="0" y="0"/>
              <a:ext cx="102222" cy="2217878"/>
            </a:xfrm>
            <a:custGeom>
              <a:rect b="b" l="l" r="r" t="t"/>
              <a:pathLst>
                <a:path extrusionOk="0" h="2217878" w="102222">
                  <a:moveTo>
                    <a:pt x="0" y="0"/>
                  </a:moveTo>
                  <a:lnTo>
                    <a:pt x="102222" y="0"/>
                  </a:lnTo>
                  <a:lnTo>
                    <a:pt x="102222" y="2217878"/>
                  </a:lnTo>
                  <a:lnTo>
                    <a:pt x="0" y="221787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36" name="Google Shape;336;p14"/>
            <p:cNvSpPr txBox="1"/>
            <p:nvPr/>
          </p:nvSpPr>
          <p:spPr>
            <a:xfrm>
              <a:off x="0" y="-38100"/>
              <a:ext cx="102222" cy="22559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" name="Google Shape;337;p14"/>
          <p:cNvGrpSpPr/>
          <p:nvPr/>
        </p:nvGrpSpPr>
        <p:grpSpPr>
          <a:xfrm>
            <a:off x="0" y="-144661"/>
            <a:ext cx="505369" cy="10431661"/>
            <a:chOff x="0" y="-38100"/>
            <a:chExt cx="133101" cy="2747433"/>
          </a:xfrm>
        </p:grpSpPr>
        <p:sp>
          <p:nvSpPr>
            <p:cNvPr id="338" name="Google Shape;338;p14"/>
            <p:cNvSpPr/>
            <p:nvPr/>
          </p:nvSpPr>
          <p:spPr>
            <a:xfrm>
              <a:off x="0" y="0"/>
              <a:ext cx="133101" cy="2709333"/>
            </a:xfrm>
            <a:custGeom>
              <a:rect b="b" l="l" r="r" t="t"/>
              <a:pathLst>
                <a:path extrusionOk="0" h="2709333" w="133101">
                  <a:moveTo>
                    <a:pt x="0" y="0"/>
                  </a:moveTo>
                  <a:lnTo>
                    <a:pt x="133101" y="0"/>
                  </a:lnTo>
                  <a:lnTo>
                    <a:pt x="1331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39" name="Google Shape;339;p14"/>
            <p:cNvSpPr txBox="1"/>
            <p:nvPr/>
          </p:nvSpPr>
          <p:spPr>
            <a:xfrm>
              <a:off x="0" y="-38100"/>
              <a:ext cx="133101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0" name="Google Shape;340;p14"/>
          <p:cNvGrpSpPr/>
          <p:nvPr/>
        </p:nvGrpSpPr>
        <p:grpSpPr>
          <a:xfrm>
            <a:off x="17660541" y="8602991"/>
            <a:ext cx="1066563" cy="1165957"/>
            <a:chOff x="0" y="-38100"/>
            <a:chExt cx="280906" cy="307083"/>
          </a:xfrm>
        </p:grpSpPr>
        <p:sp>
          <p:nvSpPr>
            <p:cNvPr id="341" name="Google Shape;341;p14"/>
            <p:cNvSpPr/>
            <p:nvPr/>
          </p:nvSpPr>
          <p:spPr>
            <a:xfrm>
              <a:off x="0" y="0"/>
              <a:ext cx="280906" cy="268983"/>
            </a:xfrm>
            <a:custGeom>
              <a:rect b="b" l="l" r="r" t="t"/>
              <a:pathLst>
                <a:path extrusionOk="0" h="268983" w="280906">
                  <a:moveTo>
                    <a:pt x="0" y="0"/>
                  </a:moveTo>
                  <a:lnTo>
                    <a:pt x="280906" y="0"/>
                  </a:lnTo>
                  <a:lnTo>
                    <a:pt x="280906" y="268983"/>
                  </a:lnTo>
                  <a:lnTo>
                    <a:pt x="0" y="268983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42" name="Google Shape;342;p14"/>
            <p:cNvSpPr txBox="1"/>
            <p:nvPr/>
          </p:nvSpPr>
          <p:spPr>
            <a:xfrm>
              <a:off x="0" y="-38100"/>
              <a:ext cx="280906" cy="307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p14"/>
          <p:cNvGrpSpPr/>
          <p:nvPr/>
        </p:nvGrpSpPr>
        <p:grpSpPr>
          <a:xfrm>
            <a:off x="17259300" y="9113639"/>
            <a:ext cx="1467805" cy="1435160"/>
            <a:chOff x="0" y="-38100"/>
            <a:chExt cx="386582" cy="377985"/>
          </a:xfrm>
        </p:grpSpPr>
        <p:sp>
          <p:nvSpPr>
            <p:cNvPr id="344" name="Google Shape;344;p14"/>
            <p:cNvSpPr/>
            <p:nvPr/>
          </p:nvSpPr>
          <p:spPr>
            <a:xfrm>
              <a:off x="0" y="0"/>
              <a:ext cx="386582" cy="339885"/>
            </a:xfrm>
            <a:custGeom>
              <a:rect b="b" l="l" r="r" t="t"/>
              <a:pathLst>
                <a:path extrusionOk="0" h="339885" w="386582">
                  <a:moveTo>
                    <a:pt x="0" y="0"/>
                  </a:moveTo>
                  <a:lnTo>
                    <a:pt x="386582" y="0"/>
                  </a:lnTo>
                  <a:lnTo>
                    <a:pt x="386582" y="339885"/>
                  </a:lnTo>
                  <a:lnTo>
                    <a:pt x="0" y="339885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45" name="Google Shape;345;p14"/>
            <p:cNvSpPr txBox="1"/>
            <p:nvPr/>
          </p:nvSpPr>
          <p:spPr>
            <a:xfrm>
              <a:off x="0" y="-38100"/>
              <a:ext cx="386582" cy="3779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6" name="Google Shape;346;p14"/>
          <p:cNvSpPr/>
          <p:nvPr/>
        </p:nvSpPr>
        <p:spPr>
          <a:xfrm>
            <a:off x="10255744" y="1488771"/>
            <a:ext cx="6349012" cy="6356958"/>
          </a:xfrm>
          <a:custGeom>
            <a:rect b="b" l="l" r="r" t="t"/>
            <a:pathLst>
              <a:path extrusionOk="0" h="6356958" w="6349012">
                <a:moveTo>
                  <a:pt x="0" y="0"/>
                </a:moveTo>
                <a:lnTo>
                  <a:pt x="6349012" y="0"/>
                </a:lnTo>
                <a:lnTo>
                  <a:pt x="6349012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7" name="Google Shape;347;p14"/>
          <p:cNvSpPr txBox="1"/>
          <p:nvPr/>
        </p:nvSpPr>
        <p:spPr>
          <a:xfrm>
            <a:off x="2396317" y="971550"/>
            <a:ext cx="7013914" cy="163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Simple Storage Service (S3)</a:t>
            </a:r>
            <a:endParaRPr/>
          </a:p>
        </p:txBody>
      </p:sp>
      <p:sp>
        <p:nvSpPr>
          <p:cNvPr id="348" name="Google Shape;348;p14"/>
          <p:cNvSpPr txBox="1"/>
          <p:nvPr/>
        </p:nvSpPr>
        <p:spPr>
          <a:xfrm>
            <a:off x="2502708" y="2982230"/>
            <a:ext cx="6907523" cy="543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Simple Storage Service (Amazon S3) </a:t>
            </a:r>
            <a:r>
              <a:rPr b="1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es un servicio de almacenamiento de objetos</a:t>
            </a: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que ofrece escalabilidad, disponibilidad de datos, seguridad y rendimiento lideres en el sector. 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29303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Los objetos son almacenados en bucket y este tiene un nombre globalmente único.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29303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15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354" name="Google Shape;354;p15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55" name="Google Shape;355;p15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p15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357" name="Google Shape;357;p15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58" name="Google Shape;358;p15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15"/>
          <p:cNvGrpSpPr/>
          <p:nvPr/>
        </p:nvGrpSpPr>
        <p:grpSpPr>
          <a:xfrm>
            <a:off x="11812774" y="9645946"/>
            <a:ext cx="1419225" cy="641054"/>
            <a:chOff x="0" y="-38100"/>
            <a:chExt cx="373788" cy="168838"/>
          </a:xfrm>
        </p:grpSpPr>
        <p:sp>
          <p:nvSpPr>
            <p:cNvPr id="360" name="Google Shape;360;p15"/>
            <p:cNvSpPr/>
            <p:nvPr/>
          </p:nvSpPr>
          <p:spPr>
            <a:xfrm>
              <a:off x="0" y="0"/>
              <a:ext cx="373788" cy="130738"/>
            </a:xfrm>
            <a:custGeom>
              <a:rect b="b" l="l" r="r" t="t"/>
              <a:pathLst>
                <a:path extrusionOk="0" h="130738" w="373788">
                  <a:moveTo>
                    <a:pt x="0" y="0"/>
                  </a:moveTo>
                  <a:lnTo>
                    <a:pt x="373788" y="0"/>
                  </a:lnTo>
                  <a:lnTo>
                    <a:pt x="373788" y="130738"/>
                  </a:lnTo>
                  <a:lnTo>
                    <a:pt x="0" y="13073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61" name="Google Shape;361;p15"/>
            <p:cNvSpPr txBox="1"/>
            <p:nvPr/>
          </p:nvSpPr>
          <p:spPr>
            <a:xfrm>
              <a:off x="0" y="-38100"/>
              <a:ext cx="373788" cy="1688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2" name="Google Shape;362;p15"/>
          <p:cNvGrpSpPr/>
          <p:nvPr/>
        </p:nvGrpSpPr>
        <p:grpSpPr>
          <a:xfrm>
            <a:off x="12038199" y="9467051"/>
            <a:ext cx="6249801" cy="819949"/>
            <a:chOff x="0" y="-38100"/>
            <a:chExt cx="1646038" cy="215954"/>
          </a:xfrm>
        </p:grpSpPr>
        <p:sp>
          <p:nvSpPr>
            <p:cNvPr id="363" name="Google Shape;363;p15"/>
            <p:cNvSpPr/>
            <p:nvPr/>
          </p:nvSpPr>
          <p:spPr>
            <a:xfrm>
              <a:off x="0" y="0"/>
              <a:ext cx="1646038" cy="177854"/>
            </a:xfrm>
            <a:custGeom>
              <a:rect b="b" l="l" r="r" t="t"/>
              <a:pathLst>
                <a:path extrusionOk="0" h="177854" w="1646038">
                  <a:moveTo>
                    <a:pt x="0" y="0"/>
                  </a:moveTo>
                  <a:lnTo>
                    <a:pt x="1646038" y="0"/>
                  </a:lnTo>
                  <a:lnTo>
                    <a:pt x="1646038" y="177854"/>
                  </a:lnTo>
                  <a:lnTo>
                    <a:pt x="0" y="177854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64" name="Google Shape;364;p15"/>
            <p:cNvSpPr txBox="1"/>
            <p:nvPr/>
          </p:nvSpPr>
          <p:spPr>
            <a:xfrm>
              <a:off x="0" y="-38100"/>
              <a:ext cx="1646038" cy="2159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5" name="Google Shape;365;p15"/>
          <p:cNvSpPr/>
          <p:nvPr/>
        </p:nvSpPr>
        <p:spPr>
          <a:xfrm>
            <a:off x="4485248" y="4715195"/>
            <a:ext cx="4345591" cy="3948969"/>
          </a:xfrm>
          <a:custGeom>
            <a:rect b="b" l="l" r="r" t="t"/>
            <a:pathLst>
              <a:path extrusionOk="0" h="3948969" w="4345591">
                <a:moveTo>
                  <a:pt x="0" y="0"/>
                </a:moveTo>
                <a:lnTo>
                  <a:pt x="4345591" y="0"/>
                </a:lnTo>
                <a:lnTo>
                  <a:pt x="4345591" y="3948970"/>
                </a:lnTo>
                <a:lnTo>
                  <a:pt x="0" y="39489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6" name="Google Shape;366;p15"/>
          <p:cNvSpPr/>
          <p:nvPr/>
        </p:nvSpPr>
        <p:spPr>
          <a:xfrm>
            <a:off x="9609883" y="4604070"/>
            <a:ext cx="4146490" cy="3963142"/>
          </a:xfrm>
          <a:custGeom>
            <a:rect b="b" l="l" r="r" t="t"/>
            <a:pathLst>
              <a:path extrusionOk="0" h="3963142" w="4146490">
                <a:moveTo>
                  <a:pt x="0" y="0"/>
                </a:moveTo>
                <a:lnTo>
                  <a:pt x="4146489" y="0"/>
                </a:lnTo>
                <a:lnTo>
                  <a:pt x="4146489" y="3963142"/>
                </a:lnTo>
                <a:lnTo>
                  <a:pt x="0" y="39631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7" name="Google Shape;367;p15"/>
          <p:cNvSpPr txBox="1"/>
          <p:nvPr/>
        </p:nvSpPr>
        <p:spPr>
          <a:xfrm>
            <a:off x="3772925" y="488300"/>
            <a:ext cx="10451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Buckets y Objetos en S3</a:t>
            </a:r>
            <a:endParaRPr/>
          </a:p>
        </p:txBody>
      </p:sp>
      <p:sp>
        <p:nvSpPr>
          <p:cNvPr id="368" name="Google Shape;368;p15"/>
          <p:cNvSpPr txBox="1"/>
          <p:nvPr/>
        </p:nvSpPr>
        <p:spPr>
          <a:xfrm>
            <a:off x="1332983" y="1851345"/>
            <a:ext cx="15575654" cy="2466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S3 permite almacenar objetos [archivos] en "buckets" [directorios], estos buckets se crean a nivel regional pero deben tener un nombre único global [en todas las regiones y todas las cuentas], además, no existe el concepto de "directorios" dentro de los buckets [aunque la interfaz de usuario haga pensar que si las hay]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16"/>
          <p:cNvGrpSpPr/>
          <p:nvPr/>
        </p:nvGrpSpPr>
        <p:grpSpPr>
          <a:xfrm>
            <a:off x="311307" y="-144661"/>
            <a:ext cx="388125" cy="8565666"/>
            <a:chOff x="0" y="-38100"/>
            <a:chExt cx="102222" cy="2255978"/>
          </a:xfrm>
        </p:grpSpPr>
        <p:sp>
          <p:nvSpPr>
            <p:cNvPr id="374" name="Google Shape;374;p16"/>
            <p:cNvSpPr/>
            <p:nvPr/>
          </p:nvSpPr>
          <p:spPr>
            <a:xfrm>
              <a:off x="0" y="0"/>
              <a:ext cx="102222" cy="2217878"/>
            </a:xfrm>
            <a:custGeom>
              <a:rect b="b" l="l" r="r" t="t"/>
              <a:pathLst>
                <a:path extrusionOk="0" h="2217878" w="102222">
                  <a:moveTo>
                    <a:pt x="0" y="0"/>
                  </a:moveTo>
                  <a:lnTo>
                    <a:pt x="102222" y="0"/>
                  </a:lnTo>
                  <a:lnTo>
                    <a:pt x="102222" y="2217878"/>
                  </a:lnTo>
                  <a:lnTo>
                    <a:pt x="0" y="221787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75" name="Google Shape;375;p16"/>
            <p:cNvSpPr txBox="1"/>
            <p:nvPr/>
          </p:nvSpPr>
          <p:spPr>
            <a:xfrm>
              <a:off x="0" y="-38100"/>
              <a:ext cx="102222" cy="22559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16"/>
          <p:cNvGrpSpPr/>
          <p:nvPr/>
        </p:nvGrpSpPr>
        <p:grpSpPr>
          <a:xfrm>
            <a:off x="0" y="-144661"/>
            <a:ext cx="505369" cy="10431661"/>
            <a:chOff x="0" y="-38100"/>
            <a:chExt cx="133101" cy="2747433"/>
          </a:xfrm>
        </p:grpSpPr>
        <p:sp>
          <p:nvSpPr>
            <p:cNvPr id="377" name="Google Shape;377;p16"/>
            <p:cNvSpPr/>
            <p:nvPr/>
          </p:nvSpPr>
          <p:spPr>
            <a:xfrm>
              <a:off x="0" y="0"/>
              <a:ext cx="133101" cy="2709333"/>
            </a:xfrm>
            <a:custGeom>
              <a:rect b="b" l="l" r="r" t="t"/>
              <a:pathLst>
                <a:path extrusionOk="0" h="2709333" w="133101">
                  <a:moveTo>
                    <a:pt x="0" y="0"/>
                  </a:moveTo>
                  <a:lnTo>
                    <a:pt x="133101" y="0"/>
                  </a:lnTo>
                  <a:lnTo>
                    <a:pt x="1331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78" name="Google Shape;378;p16"/>
            <p:cNvSpPr txBox="1"/>
            <p:nvPr/>
          </p:nvSpPr>
          <p:spPr>
            <a:xfrm>
              <a:off x="0" y="-38100"/>
              <a:ext cx="133101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9" name="Google Shape;379;p16"/>
          <p:cNvGrpSpPr/>
          <p:nvPr/>
        </p:nvGrpSpPr>
        <p:grpSpPr>
          <a:xfrm>
            <a:off x="17660541" y="8602991"/>
            <a:ext cx="1066563" cy="1165957"/>
            <a:chOff x="0" y="-38100"/>
            <a:chExt cx="280906" cy="307083"/>
          </a:xfrm>
        </p:grpSpPr>
        <p:sp>
          <p:nvSpPr>
            <p:cNvPr id="380" name="Google Shape;380;p16"/>
            <p:cNvSpPr/>
            <p:nvPr/>
          </p:nvSpPr>
          <p:spPr>
            <a:xfrm>
              <a:off x="0" y="0"/>
              <a:ext cx="280906" cy="268983"/>
            </a:xfrm>
            <a:custGeom>
              <a:rect b="b" l="l" r="r" t="t"/>
              <a:pathLst>
                <a:path extrusionOk="0" h="268983" w="280906">
                  <a:moveTo>
                    <a:pt x="0" y="0"/>
                  </a:moveTo>
                  <a:lnTo>
                    <a:pt x="280906" y="0"/>
                  </a:lnTo>
                  <a:lnTo>
                    <a:pt x="280906" y="268983"/>
                  </a:lnTo>
                  <a:lnTo>
                    <a:pt x="0" y="268983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381" name="Google Shape;381;p16"/>
            <p:cNvSpPr txBox="1"/>
            <p:nvPr/>
          </p:nvSpPr>
          <p:spPr>
            <a:xfrm>
              <a:off x="0" y="-38100"/>
              <a:ext cx="280906" cy="307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2" name="Google Shape;382;p16"/>
          <p:cNvGrpSpPr/>
          <p:nvPr/>
        </p:nvGrpSpPr>
        <p:grpSpPr>
          <a:xfrm>
            <a:off x="17259300" y="9113639"/>
            <a:ext cx="1467805" cy="1435160"/>
            <a:chOff x="0" y="-38100"/>
            <a:chExt cx="386582" cy="377985"/>
          </a:xfrm>
        </p:grpSpPr>
        <p:sp>
          <p:nvSpPr>
            <p:cNvPr id="383" name="Google Shape;383;p16"/>
            <p:cNvSpPr/>
            <p:nvPr/>
          </p:nvSpPr>
          <p:spPr>
            <a:xfrm>
              <a:off x="0" y="0"/>
              <a:ext cx="386582" cy="339885"/>
            </a:xfrm>
            <a:custGeom>
              <a:rect b="b" l="l" r="r" t="t"/>
              <a:pathLst>
                <a:path extrusionOk="0" h="339885" w="386582">
                  <a:moveTo>
                    <a:pt x="0" y="0"/>
                  </a:moveTo>
                  <a:lnTo>
                    <a:pt x="386582" y="0"/>
                  </a:lnTo>
                  <a:lnTo>
                    <a:pt x="386582" y="339885"/>
                  </a:lnTo>
                  <a:lnTo>
                    <a:pt x="0" y="339885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384" name="Google Shape;384;p16"/>
            <p:cNvSpPr txBox="1"/>
            <p:nvPr/>
          </p:nvSpPr>
          <p:spPr>
            <a:xfrm>
              <a:off x="0" y="-38100"/>
              <a:ext cx="386582" cy="3779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5" name="Google Shape;385;p16"/>
          <p:cNvSpPr txBox="1"/>
          <p:nvPr/>
        </p:nvSpPr>
        <p:spPr>
          <a:xfrm>
            <a:off x="2917300" y="971550"/>
            <a:ext cx="13483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Características de Amazon EBS</a:t>
            </a:r>
            <a:endParaRPr/>
          </a:p>
        </p:txBody>
      </p:sp>
      <p:grpSp>
        <p:nvGrpSpPr>
          <p:cNvPr id="386" name="Google Shape;386;p16"/>
          <p:cNvGrpSpPr/>
          <p:nvPr/>
        </p:nvGrpSpPr>
        <p:grpSpPr>
          <a:xfrm>
            <a:off x="4526118" y="2477127"/>
            <a:ext cx="731003" cy="760368"/>
            <a:chOff x="0" y="0"/>
            <a:chExt cx="974670" cy="1013824"/>
          </a:xfrm>
        </p:grpSpPr>
        <p:sp>
          <p:nvSpPr>
            <p:cNvPr id="387" name="Google Shape;387;p16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6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389" name="Google Shape;389;p16"/>
          <p:cNvGrpSpPr/>
          <p:nvPr/>
        </p:nvGrpSpPr>
        <p:grpSpPr>
          <a:xfrm>
            <a:off x="4526118" y="3608970"/>
            <a:ext cx="731003" cy="760368"/>
            <a:chOff x="0" y="0"/>
            <a:chExt cx="974670" cy="1013824"/>
          </a:xfrm>
        </p:grpSpPr>
        <p:sp>
          <p:nvSpPr>
            <p:cNvPr id="390" name="Google Shape;390;p16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6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392" name="Google Shape;392;p16"/>
          <p:cNvGrpSpPr/>
          <p:nvPr/>
        </p:nvGrpSpPr>
        <p:grpSpPr>
          <a:xfrm>
            <a:off x="4526118" y="4770922"/>
            <a:ext cx="731003" cy="760368"/>
            <a:chOff x="0" y="0"/>
            <a:chExt cx="974670" cy="1013824"/>
          </a:xfrm>
        </p:grpSpPr>
        <p:sp>
          <p:nvSpPr>
            <p:cNvPr id="393" name="Google Shape;393;p16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6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395" name="Google Shape;395;p16"/>
          <p:cNvSpPr txBox="1"/>
          <p:nvPr/>
        </p:nvSpPr>
        <p:spPr>
          <a:xfrm>
            <a:off x="5449854" y="2600136"/>
            <a:ext cx="7765154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Rendimiento, escalabilidad y durabilidad</a:t>
            </a:r>
            <a:endParaRPr/>
          </a:p>
        </p:txBody>
      </p:sp>
      <p:sp>
        <p:nvSpPr>
          <p:cNvPr id="396" name="Google Shape;396;p16"/>
          <p:cNvSpPr txBox="1"/>
          <p:nvPr/>
        </p:nvSpPr>
        <p:spPr>
          <a:xfrm>
            <a:off x="5449854" y="3731979"/>
            <a:ext cx="9388595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Variedad de clases de almacenamiento rentables.</a:t>
            </a:r>
            <a:endParaRPr/>
          </a:p>
        </p:txBody>
      </p:sp>
      <p:sp>
        <p:nvSpPr>
          <p:cNvPr id="397" name="Google Shape;397;p16"/>
          <p:cNvSpPr txBox="1"/>
          <p:nvPr/>
        </p:nvSpPr>
        <p:spPr>
          <a:xfrm>
            <a:off x="5449854" y="4893931"/>
            <a:ext cx="9706777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Capacidades de seguridad, conformidad y auditoria</a:t>
            </a:r>
            <a:endParaRPr/>
          </a:p>
        </p:txBody>
      </p:sp>
      <p:grpSp>
        <p:nvGrpSpPr>
          <p:cNvPr id="398" name="Google Shape;398;p16"/>
          <p:cNvGrpSpPr/>
          <p:nvPr/>
        </p:nvGrpSpPr>
        <p:grpSpPr>
          <a:xfrm>
            <a:off x="4526118" y="5850987"/>
            <a:ext cx="731003" cy="760368"/>
            <a:chOff x="0" y="0"/>
            <a:chExt cx="974670" cy="1013824"/>
          </a:xfrm>
        </p:grpSpPr>
        <p:sp>
          <p:nvSpPr>
            <p:cNvPr id="399" name="Google Shape;399;p16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6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pSp>
        <p:nvGrpSpPr>
          <p:cNvPr id="401" name="Google Shape;401;p16"/>
          <p:cNvGrpSpPr/>
          <p:nvPr/>
        </p:nvGrpSpPr>
        <p:grpSpPr>
          <a:xfrm>
            <a:off x="4526118" y="6982830"/>
            <a:ext cx="731003" cy="760368"/>
            <a:chOff x="0" y="0"/>
            <a:chExt cx="974670" cy="1013824"/>
          </a:xfrm>
        </p:grpSpPr>
        <p:sp>
          <p:nvSpPr>
            <p:cNvPr id="402" name="Google Shape;402;p16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6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sp>
        <p:nvSpPr>
          <p:cNvPr id="404" name="Google Shape;404;p16"/>
          <p:cNvSpPr txBox="1"/>
          <p:nvPr/>
        </p:nvSpPr>
        <p:spPr>
          <a:xfrm>
            <a:off x="5449854" y="5726346"/>
            <a:ext cx="10071220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Servicio de almacenamiento en la nube con mayor nivel de soporte.</a:t>
            </a:r>
            <a:endParaRPr/>
          </a:p>
        </p:txBody>
      </p:sp>
      <p:sp>
        <p:nvSpPr>
          <p:cNvPr id="405" name="Google Shape;405;p16"/>
          <p:cNvSpPr txBox="1"/>
          <p:nvPr/>
        </p:nvSpPr>
        <p:spPr>
          <a:xfrm>
            <a:off x="5449854" y="6828798"/>
            <a:ext cx="9388595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Administración del ciclo de vida y organización inteligente por niveles.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17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411" name="Google Shape;411;p1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412" name="Google Shape;412;p1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17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414" name="Google Shape;414;p1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415" name="Google Shape;415;p1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6" name="Google Shape;416;p17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417" name="Google Shape;417;p17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418" name="Google Shape;418;p17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9" name="Google Shape;419;p17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420" name="Google Shape;420;p1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421" name="Google Shape;421;p1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2" name="Google Shape;422;p17"/>
          <p:cNvSpPr/>
          <p:nvPr/>
        </p:nvSpPr>
        <p:spPr>
          <a:xfrm>
            <a:off x="1729544" y="2279667"/>
            <a:ext cx="14828911" cy="5727667"/>
          </a:xfrm>
          <a:custGeom>
            <a:rect b="b" l="l" r="r" t="t"/>
            <a:pathLst>
              <a:path extrusionOk="0" h="5727667" w="14828911">
                <a:moveTo>
                  <a:pt x="0" y="0"/>
                </a:moveTo>
                <a:lnTo>
                  <a:pt x="14828912" y="0"/>
                </a:lnTo>
                <a:lnTo>
                  <a:pt x="14828912" y="5727666"/>
                </a:lnTo>
                <a:lnTo>
                  <a:pt x="0" y="5727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3" name="Google Shape;423;p17"/>
          <p:cNvSpPr txBox="1"/>
          <p:nvPr/>
        </p:nvSpPr>
        <p:spPr>
          <a:xfrm>
            <a:off x="5051101" y="971550"/>
            <a:ext cx="8015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Diagrama de Amazon S3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18"/>
          <p:cNvGrpSpPr/>
          <p:nvPr/>
        </p:nvGrpSpPr>
        <p:grpSpPr>
          <a:xfrm>
            <a:off x="0" y="8824911"/>
            <a:ext cx="7251395" cy="1479444"/>
            <a:chOff x="0" y="-38100"/>
            <a:chExt cx="1909832" cy="389648"/>
          </a:xfrm>
        </p:grpSpPr>
        <p:sp>
          <p:nvSpPr>
            <p:cNvPr id="429" name="Google Shape;429;p18"/>
            <p:cNvSpPr/>
            <p:nvPr/>
          </p:nvSpPr>
          <p:spPr>
            <a:xfrm>
              <a:off x="0" y="0"/>
              <a:ext cx="1909832" cy="351548"/>
            </a:xfrm>
            <a:custGeom>
              <a:rect b="b" l="l" r="r" t="t"/>
              <a:pathLst>
                <a:path extrusionOk="0" h="351548" w="1909832">
                  <a:moveTo>
                    <a:pt x="0" y="0"/>
                  </a:moveTo>
                  <a:lnTo>
                    <a:pt x="1909832" y="0"/>
                  </a:lnTo>
                  <a:lnTo>
                    <a:pt x="1909832" y="351548"/>
                  </a:lnTo>
                  <a:lnTo>
                    <a:pt x="0" y="35154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430" name="Google Shape;430;p18"/>
            <p:cNvSpPr txBox="1"/>
            <p:nvPr/>
          </p:nvSpPr>
          <p:spPr>
            <a:xfrm>
              <a:off x="0" y="-38100"/>
              <a:ext cx="1909832" cy="3896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1" name="Google Shape;431;p18"/>
          <p:cNvGrpSpPr/>
          <p:nvPr/>
        </p:nvGrpSpPr>
        <p:grpSpPr>
          <a:xfrm>
            <a:off x="0" y="9233552"/>
            <a:ext cx="18288000" cy="1053448"/>
            <a:chOff x="0" y="-38100"/>
            <a:chExt cx="4816593" cy="277451"/>
          </a:xfrm>
        </p:grpSpPr>
        <p:sp>
          <p:nvSpPr>
            <p:cNvPr id="432" name="Google Shape;432;p18"/>
            <p:cNvSpPr/>
            <p:nvPr/>
          </p:nvSpPr>
          <p:spPr>
            <a:xfrm>
              <a:off x="0" y="0"/>
              <a:ext cx="4816592" cy="239351"/>
            </a:xfrm>
            <a:custGeom>
              <a:rect b="b" l="l" r="r" t="t"/>
              <a:pathLst>
                <a:path extrusionOk="0" h="23935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9351"/>
                  </a:lnTo>
                  <a:lnTo>
                    <a:pt x="0" y="23935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433" name="Google Shape;433;p18"/>
            <p:cNvSpPr txBox="1"/>
            <p:nvPr/>
          </p:nvSpPr>
          <p:spPr>
            <a:xfrm>
              <a:off x="0" y="-38100"/>
              <a:ext cx="4816593" cy="2774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4" name="Google Shape;434;p18"/>
          <p:cNvSpPr/>
          <p:nvPr/>
        </p:nvSpPr>
        <p:spPr>
          <a:xfrm>
            <a:off x="1243105" y="2642044"/>
            <a:ext cx="15801789" cy="4198420"/>
          </a:xfrm>
          <a:custGeom>
            <a:rect b="b" l="l" r="r" t="t"/>
            <a:pathLst>
              <a:path extrusionOk="0" h="4198420" w="15801789">
                <a:moveTo>
                  <a:pt x="0" y="0"/>
                </a:moveTo>
                <a:lnTo>
                  <a:pt x="15801790" y="0"/>
                </a:lnTo>
                <a:lnTo>
                  <a:pt x="15801790" y="4198420"/>
                </a:lnTo>
                <a:lnTo>
                  <a:pt x="0" y="41984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23260"/>
            </a:stretch>
          </a:blipFill>
          <a:ln>
            <a:noFill/>
          </a:ln>
        </p:spPr>
      </p:sp>
      <p:sp>
        <p:nvSpPr>
          <p:cNvPr id="435" name="Google Shape;435;p18"/>
          <p:cNvSpPr txBox="1"/>
          <p:nvPr/>
        </p:nvSpPr>
        <p:spPr>
          <a:xfrm>
            <a:off x="5625012" y="1561154"/>
            <a:ext cx="6545851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Clientes de Amazon S3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" name="Google Shape;440;p19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441" name="Google Shape;441;p19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0071C6"/>
            </a:solidFill>
            <a:ln>
              <a:noFill/>
            </a:ln>
          </p:spPr>
        </p:sp>
        <p:sp>
          <p:nvSpPr>
            <p:cNvPr id="442" name="Google Shape;442;p19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3" name="Google Shape;443;p19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444" name="Google Shape;444;p19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445" name="Google Shape;445;p19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p19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447" name="Google Shape;447;p19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448" name="Google Shape;448;p19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9" name="Google Shape;449;p19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450" name="Google Shape;450;p19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0071C6"/>
            </a:solidFill>
            <a:ln>
              <a:noFill/>
            </a:ln>
          </p:spPr>
        </p:sp>
        <p:sp>
          <p:nvSpPr>
            <p:cNvPr id="451" name="Google Shape;451;p19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p19"/>
          <p:cNvSpPr/>
          <p:nvPr/>
        </p:nvSpPr>
        <p:spPr>
          <a:xfrm>
            <a:off x="3105964" y="2465509"/>
            <a:ext cx="12076072" cy="6792791"/>
          </a:xfrm>
          <a:custGeom>
            <a:rect b="b" l="l" r="r" t="t"/>
            <a:pathLst>
              <a:path extrusionOk="0" h="6792791" w="12076072">
                <a:moveTo>
                  <a:pt x="0" y="0"/>
                </a:moveTo>
                <a:lnTo>
                  <a:pt x="12076072" y="0"/>
                </a:lnTo>
                <a:lnTo>
                  <a:pt x="12076072" y="6792791"/>
                </a:lnTo>
                <a:lnTo>
                  <a:pt x="0" y="67927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3" name="Google Shape;453;p19"/>
          <p:cNvSpPr txBox="1"/>
          <p:nvPr/>
        </p:nvSpPr>
        <p:spPr>
          <a:xfrm>
            <a:off x="3772927" y="1183325"/>
            <a:ext cx="946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¿Que opciones ofrece Azure?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"/>
          <p:cNvGrpSpPr/>
          <p:nvPr/>
        </p:nvGrpSpPr>
        <p:grpSpPr>
          <a:xfrm>
            <a:off x="1421964" y="2747250"/>
            <a:ext cx="731003" cy="760368"/>
            <a:chOff x="0" y="0"/>
            <a:chExt cx="974670" cy="1013824"/>
          </a:xfrm>
        </p:grpSpPr>
        <p:sp>
          <p:nvSpPr>
            <p:cNvPr id="101" name="Google Shape;101;p2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sp>
        <p:nvSpPr>
          <p:cNvPr id="103" name="Google Shape;103;p2"/>
          <p:cNvSpPr/>
          <p:nvPr/>
        </p:nvSpPr>
        <p:spPr>
          <a:xfrm rot="5400000">
            <a:off x="12857023" y="4742132"/>
            <a:ext cx="10861953" cy="802736"/>
          </a:xfrm>
          <a:custGeom>
            <a:rect b="b" l="l" r="r" t="t"/>
            <a:pathLst>
              <a:path extrusionOk="0" h="802736" w="10861953">
                <a:moveTo>
                  <a:pt x="0" y="0"/>
                </a:moveTo>
                <a:lnTo>
                  <a:pt x="10861954" y="0"/>
                </a:lnTo>
                <a:lnTo>
                  <a:pt x="10861954" y="802736"/>
                </a:lnTo>
                <a:lnTo>
                  <a:pt x="0" y="8027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42591" l="-170" r="-7086" t="-308576"/>
            </a:stretch>
          </a:blipFill>
          <a:ln>
            <a:noFill/>
          </a:ln>
        </p:spPr>
      </p:sp>
      <p:grpSp>
        <p:nvGrpSpPr>
          <p:cNvPr id="104" name="Google Shape;104;p2"/>
          <p:cNvGrpSpPr/>
          <p:nvPr/>
        </p:nvGrpSpPr>
        <p:grpSpPr>
          <a:xfrm>
            <a:off x="1421964" y="5820388"/>
            <a:ext cx="731003" cy="760368"/>
            <a:chOff x="0" y="0"/>
            <a:chExt cx="974670" cy="1013824"/>
          </a:xfrm>
        </p:grpSpPr>
        <p:sp>
          <p:nvSpPr>
            <p:cNvPr id="105" name="Google Shape;105;p2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1421964" y="6990935"/>
            <a:ext cx="731003" cy="760368"/>
            <a:chOff x="0" y="0"/>
            <a:chExt cx="974670" cy="1013824"/>
          </a:xfrm>
        </p:grpSpPr>
        <p:sp>
          <p:nvSpPr>
            <p:cNvPr id="108" name="Google Shape;108;p2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cxnSp>
        <p:nvCxnSpPr>
          <p:cNvPr id="110" name="Google Shape;110;p2"/>
          <p:cNvCxnSpPr/>
          <p:nvPr/>
        </p:nvCxnSpPr>
        <p:spPr>
          <a:xfrm>
            <a:off x="1211924" y="2318625"/>
            <a:ext cx="4643555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2"/>
          <p:cNvCxnSpPr/>
          <p:nvPr/>
        </p:nvCxnSpPr>
        <p:spPr>
          <a:xfrm>
            <a:off x="1211924" y="5296513"/>
            <a:ext cx="2129220" cy="0"/>
          </a:xfrm>
          <a:prstGeom prst="straightConnector1">
            <a:avLst/>
          </a:prstGeom>
          <a:noFill/>
          <a:ln cap="flat" cmpd="sng" w="38100">
            <a:solidFill>
              <a:srgbClr val="29303C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2" name="Google Shape;112;p2"/>
          <p:cNvGrpSpPr/>
          <p:nvPr/>
        </p:nvGrpSpPr>
        <p:grpSpPr>
          <a:xfrm>
            <a:off x="1421964" y="8294228"/>
            <a:ext cx="731003" cy="760368"/>
            <a:chOff x="0" y="0"/>
            <a:chExt cx="974670" cy="1013824"/>
          </a:xfrm>
        </p:grpSpPr>
        <p:sp>
          <p:nvSpPr>
            <p:cNvPr id="113" name="Google Shape;113;p2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115" name="Google Shape;115;p2"/>
          <p:cNvSpPr txBox="1"/>
          <p:nvPr/>
        </p:nvSpPr>
        <p:spPr>
          <a:xfrm>
            <a:off x="6698876" y="274500"/>
            <a:ext cx="4113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16" name="Google Shape;116;p2"/>
          <p:cNvSpPr txBox="1"/>
          <p:nvPr/>
        </p:nvSpPr>
        <p:spPr>
          <a:xfrm>
            <a:off x="2640377" y="2830096"/>
            <a:ext cx="14016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5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Foro </a:t>
            </a:r>
            <a:r>
              <a:rPr lang="en-US" sz="3425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4</a:t>
            </a:r>
            <a:endParaRPr/>
          </a:p>
        </p:txBody>
      </p:sp>
      <p:sp>
        <p:nvSpPr>
          <p:cNvPr id="117" name="Google Shape;117;p2"/>
          <p:cNvSpPr txBox="1"/>
          <p:nvPr/>
        </p:nvSpPr>
        <p:spPr>
          <a:xfrm>
            <a:off x="2335952" y="5933228"/>
            <a:ext cx="7418227" cy="5565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5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Tipos de Almacenamiento en Cloud</a:t>
            </a:r>
            <a:endParaRPr/>
          </a:p>
        </p:txBody>
      </p:sp>
      <p:sp>
        <p:nvSpPr>
          <p:cNvPr id="118" name="Google Shape;118;p2"/>
          <p:cNvSpPr txBox="1"/>
          <p:nvPr/>
        </p:nvSpPr>
        <p:spPr>
          <a:xfrm>
            <a:off x="2335952" y="6874163"/>
            <a:ext cx="7487369" cy="1118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5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Funcionamiento y Características de Almacenamiento Cloud en AWS</a:t>
            </a:r>
            <a:endParaRPr/>
          </a:p>
        </p:txBody>
      </p:sp>
      <p:sp>
        <p:nvSpPr>
          <p:cNvPr id="119" name="Google Shape;119;p2"/>
          <p:cNvSpPr txBox="1"/>
          <p:nvPr/>
        </p:nvSpPr>
        <p:spPr>
          <a:xfrm>
            <a:off x="1211924" y="1300032"/>
            <a:ext cx="4643555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29303C"/>
                </a:solidFill>
                <a:latin typeface="Open Sans"/>
                <a:ea typeface="Open Sans"/>
                <a:cs typeface="Open Sans"/>
                <a:sym typeface="Open Sans"/>
              </a:rPr>
              <a:t>Recordatorios</a:t>
            </a:r>
            <a:endParaRPr/>
          </a:p>
        </p:txBody>
      </p:sp>
      <p:sp>
        <p:nvSpPr>
          <p:cNvPr id="120" name="Google Shape;120;p2"/>
          <p:cNvSpPr txBox="1"/>
          <p:nvPr/>
        </p:nvSpPr>
        <p:spPr>
          <a:xfrm>
            <a:off x="1211924" y="4208720"/>
            <a:ext cx="2248057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29303C"/>
                </a:solidFill>
                <a:latin typeface="Open Sans"/>
                <a:ea typeface="Open Sans"/>
                <a:cs typeface="Open Sans"/>
                <a:sym typeface="Open Sans"/>
              </a:rPr>
              <a:t>Temas</a:t>
            </a:r>
            <a:endParaRPr/>
          </a:p>
        </p:txBody>
      </p:sp>
      <p:sp>
        <p:nvSpPr>
          <p:cNvPr id="121" name="Google Shape;121;p2"/>
          <p:cNvSpPr txBox="1"/>
          <p:nvPr/>
        </p:nvSpPr>
        <p:spPr>
          <a:xfrm>
            <a:off x="2335952" y="8377073"/>
            <a:ext cx="5218114" cy="5565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5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Servicios de AWS y Azure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0"/>
          <p:cNvSpPr/>
          <p:nvPr/>
        </p:nvSpPr>
        <p:spPr>
          <a:xfrm flipH="1" rot="5679621">
            <a:off x="7710161" y="1015520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9" name="Google Shape;459;p20"/>
          <p:cNvSpPr/>
          <p:nvPr/>
        </p:nvSpPr>
        <p:spPr>
          <a:xfrm flipH="1" rot="5679621">
            <a:off x="7894116" y="119375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0" name="Google Shape;460;p20"/>
          <p:cNvSpPr/>
          <p:nvPr/>
        </p:nvSpPr>
        <p:spPr>
          <a:xfrm>
            <a:off x="11212868" y="2232121"/>
            <a:ext cx="4110120" cy="6269304"/>
          </a:xfrm>
          <a:custGeom>
            <a:rect b="b" l="l" r="r" t="t"/>
            <a:pathLst>
              <a:path extrusionOk="0" h="6269304" w="4110120">
                <a:moveTo>
                  <a:pt x="0" y="0"/>
                </a:moveTo>
                <a:lnTo>
                  <a:pt x="4110121" y="0"/>
                </a:lnTo>
                <a:lnTo>
                  <a:pt x="4110121" y="6269304"/>
                </a:lnTo>
                <a:lnTo>
                  <a:pt x="0" y="62693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1" name="Google Shape;461;p20"/>
          <p:cNvSpPr txBox="1"/>
          <p:nvPr/>
        </p:nvSpPr>
        <p:spPr>
          <a:xfrm>
            <a:off x="2525550" y="752475"/>
            <a:ext cx="12935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BD Tradicional vs Almacenamiento en la nube</a:t>
            </a:r>
            <a:endParaRPr/>
          </a:p>
        </p:txBody>
      </p:sp>
      <p:sp>
        <p:nvSpPr>
          <p:cNvPr id="462" name="Google Shape;462;p20"/>
          <p:cNvSpPr txBox="1"/>
          <p:nvPr/>
        </p:nvSpPr>
        <p:spPr>
          <a:xfrm>
            <a:off x="1988309" y="2493398"/>
            <a:ext cx="7973825" cy="5708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La diferencia entre ambas radica en su enfoque y funcionalidad,</a:t>
            </a:r>
            <a:r>
              <a:rPr b="0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mientras que los servicios de bases de datos están orientados a la gestión y consultas de datos estructurados, Los servicios de almacenamiento están destinados la almacenamiento y recuperación de datos de cualquier tipo, estructurados o no estructurados.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1"/>
          <p:cNvSpPr txBox="1"/>
          <p:nvPr/>
        </p:nvSpPr>
        <p:spPr>
          <a:xfrm>
            <a:off x="6166085" y="3454981"/>
            <a:ext cx="5955830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99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PARTE PRÁTICA</a:t>
            </a:r>
            <a:endParaRPr/>
          </a:p>
        </p:txBody>
      </p:sp>
      <p:sp>
        <p:nvSpPr>
          <p:cNvPr id="468" name="Google Shape;468;p21"/>
          <p:cNvSpPr txBox="1"/>
          <p:nvPr/>
        </p:nvSpPr>
        <p:spPr>
          <a:xfrm>
            <a:off x="2162609" y="4501569"/>
            <a:ext cx="13962781" cy="2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CONFIGURACIÓN DE INSTANCIA DE S3 Y WEB ESTÁTICA</a:t>
            </a:r>
            <a:endParaRPr/>
          </a:p>
        </p:txBody>
      </p:sp>
      <p:sp>
        <p:nvSpPr>
          <p:cNvPr id="469" name="Google Shape;469;p21"/>
          <p:cNvSpPr/>
          <p:nvPr/>
        </p:nvSpPr>
        <p:spPr>
          <a:xfrm flipH="1" rot="5679621">
            <a:off x="7672969" y="926401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0" name="Google Shape;470;p21"/>
          <p:cNvSpPr/>
          <p:nvPr/>
        </p:nvSpPr>
        <p:spPr>
          <a:xfrm flipH="1" rot="5679621">
            <a:off x="7856925" y="110463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2"/>
                </a:moveTo>
                <a:lnTo>
                  <a:pt x="3138697" y="18364722"/>
                </a:lnTo>
                <a:lnTo>
                  <a:pt x="3138697" y="0"/>
                </a:lnTo>
                <a:lnTo>
                  <a:pt x="0" y="0"/>
                </a:lnTo>
                <a:lnTo>
                  <a:pt x="0" y="18364722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2"/>
          <p:cNvSpPr txBox="1"/>
          <p:nvPr/>
        </p:nvSpPr>
        <p:spPr>
          <a:xfrm>
            <a:off x="5542868" y="644847"/>
            <a:ext cx="7454705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99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VALOR O ACTITUD</a:t>
            </a:r>
            <a:endParaRPr/>
          </a:p>
        </p:txBody>
      </p:sp>
      <p:sp>
        <p:nvSpPr>
          <p:cNvPr id="476" name="Google Shape;476;p22"/>
          <p:cNvSpPr txBox="1"/>
          <p:nvPr/>
        </p:nvSpPr>
        <p:spPr>
          <a:xfrm>
            <a:off x="689097" y="1727522"/>
            <a:ext cx="16474542" cy="7410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00" u="none" cap="none" strike="noStrike">
                <a:solidFill>
                  <a:srgbClr val="FFB923"/>
                </a:solidFill>
                <a:latin typeface="Arial"/>
                <a:ea typeface="Arial"/>
                <a:cs typeface="Arial"/>
                <a:sym typeface="Arial"/>
              </a:rPr>
              <a:t>Perseverancia</a:t>
            </a:r>
            <a:endParaRPr/>
          </a:p>
          <a:p>
            <a:pPr indent="-485775" lvl="1" marL="9715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4500"/>
              <a:buFont typeface="Arial"/>
              <a:buChar char="•"/>
            </a:pPr>
            <a:r>
              <a:rPr b="0" i="0" lang="en-US" sz="4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El profesional investiga, prueba soluciones alternativas y aprende de la experiencia hasta lograr una implementación funcional.</a:t>
            </a:r>
            <a:endParaRPr/>
          </a:p>
          <a:p>
            <a:pPr indent="-485775" lvl="1" marL="9715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4500"/>
              <a:buFont typeface="Arial"/>
              <a:buChar char="•"/>
            </a:pPr>
            <a:r>
              <a:rPr b="0" i="0" lang="en-US" sz="4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Mantener una rutina de estudio, buscar apoyo (grupos, tutores, recursos adicionales) y no abandonar pese a bajas notas o dificultad inicial.</a:t>
            </a:r>
            <a:endParaRPr/>
          </a:p>
          <a:p>
            <a:pPr indent="-485775" lvl="1" marL="9715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4500"/>
              <a:buFont typeface="Arial"/>
              <a:buChar char="•"/>
            </a:pPr>
            <a:r>
              <a:rPr b="0" i="0" lang="en-US" sz="4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La perseverancia se manifiesta al trabajar en la optimización constante de recursos cloud: reducir costos, mejorar la seguridad, automatizar tareas, etc. </a:t>
            </a:r>
            <a:endParaRPr/>
          </a:p>
        </p:txBody>
      </p:sp>
      <p:sp>
        <p:nvSpPr>
          <p:cNvPr id="477" name="Google Shape;477;p22"/>
          <p:cNvSpPr/>
          <p:nvPr/>
        </p:nvSpPr>
        <p:spPr>
          <a:xfrm flipH="1" rot="-5252869">
            <a:off x="7166333" y="2041017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3138698" y="0"/>
                </a:moveTo>
                <a:lnTo>
                  <a:pt x="0" y="0"/>
                </a:lnTo>
                <a:lnTo>
                  <a:pt x="0" y="18364721"/>
                </a:lnTo>
                <a:lnTo>
                  <a:pt x="3138698" y="18364721"/>
                </a:lnTo>
                <a:lnTo>
                  <a:pt x="3138698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 flipH="1" rot="-5252869">
            <a:off x="7357019" y="2212036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3138698" y="0"/>
                </a:moveTo>
                <a:lnTo>
                  <a:pt x="0" y="0"/>
                </a:lnTo>
                <a:lnTo>
                  <a:pt x="0" y="18364721"/>
                </a:lnTo>
                <a:lnTo>
                  <a:pt x="3138698" y="18364721"/>
                </a:lnTo>
                <a:lnTo>
                  <a:pt x="3138698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3"/>
          <p:cNvSpPr/>
          <p:nvPr/>
        </p:nvSpPr>
        <p:spPr>
          <a:xfrm rot="5400000">
            <a:off x="1035086" y="1228236"/>
            <a:ext cx="689712" cy="702485"/>
          </a:xfrm>
          <a:custGeom>
            <a:rect b="b" l="l" r="r" t="t"/>
            <a:pathLst>
              <a:path extrusionOk="0" h="702485" w="689712">
                <a:moveTo>
                  <a:pt x="0" y="0"/>
                </a:moveTo>
                <a:lnTo>
                  <a:pt x="689713" y="0"/>
                </a:lnTo>
                <a:lnTo>
                  <a:pt x="689713" y="702485"/>
                </a:lnTo>
                <a:lnTo>
                  <a:pt x="0" y="70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4" name="Google Shape;484;p23"/>
          <p:cNvSpPr/>
          <p:nvPr/>
        </p:nvSpPr>
        <p:spPr>
          <a:xfrm flipH="1" rot="5679621">
            <a:off x="7672969" y="926401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5" name="Google Shape;485;p23"/>
          <p:cNvSpPr/>
          <p:nvPr/>
        </p:nvSpPr>
        <p:spPr>
          <a:xfrm flipH="1" rot="5679621">
            <a:off x="7856925" y="110463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2"/>
                </a:moveTo>
                <a:lnTo>
                  <a:pt x="3138697" y="18364722"/>
                </a:lnTo>
                <a:lnTo>
                  <a:pt x="3138697" y="0"/>
                </a:lnTo>
                <a:lnTo>
                  <a:pt x="0" y="0"/>
                </a:lnTo>
                <a:lnTo>
                  <a:pt x="0" y="18364722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6" name="Google Shape;486;p23"/>
          <p:cNvSpPr txBox="1"/>
          <p:nvPr/>
        </p:nvSpPr>
        <p:spPr>
          <a:xfrm>
            <a:off x="3865129" y="1230119"/>
            <a:ext cx="10557741" cy="7558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361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CONCEPTOS CLAVES APRENDIDOS</a:t>
            </a:r>
            <a:endParaRPr/>
          </a:p>
        </p:txBody>
      </p:sp>
      <p:sp>
        <p:nvSpPr>
          <p:cNvPr id="487" name="Google Shape;487;p23"/>
          <p:cNvSpPr txBox="1"/>
          <p:nvPr/>
        </p:nvSpPr>
        <p:spPr>
          <a:xfrm>
            <a:off x="3865125" y="2672525"/>
            <a:ext cx="9424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Modelos de Almacenamiento en la Nube</a:t>
            </a:r>
            <a:endParaRPr/>
          </a:p>
        </p:txBody>
      </p:sp>
      <p:grpSp>
        <p:nvGrpSpPr>
          <p:cNvPr id="488" name="Google Shape;488;p23"/>
          <p:cNvGrpSpPr/>
          <p:nvPr/>
        </p:nvGrpSpPr>
        <p:grpSpPr>
          <a:xfrm>
            <a:off x="2905062" y="2593975"/>
            <a:ext cx="731003" cy="760368"/>
            <a:chOff x="0" y="0"/>
            <a:chExt cx="974670" cy="1013824"/>
          </a:xfrm>
        </p:grpSpPr>
        <p:sp>
          <p:nvSpPr>
            <p:cNvPr id="489" name="Google Shape;489;p2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491" name="Google Shape;491;p23"/>
          <p:cNvGrpSpPr/>
          <p:nvPr/>
        </p:nvGrpSpPr>
        <p:grpSpPr>
          <a:xfrm>
            <a:off x="2905062" y="3661478"/>
            <a:ext cx="731003" cy="760368"/>
            <a:chOff x="0" y="0"/>
            <a:chExt cx="974670" cy="1013824"/>
          </a:xfrm>
        </p:grpSpPr>
        <p:sp>
          <p:nvSpPr>
            <p:cNvPr id="492" name="Google Shape;492;p2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494" name="Google Shape;494;p23"/>
          <p:cNvGrpSpPr/>
          <p:nvPr/>
        </p:nvGrpSpPr>
        <p:grpSpPr>
          <a:xfrm>
            <a:off x="2905062" y="4825036"/>
            <a:ext cx="731003" cy="760368"/>
            <a:chOff x="0" y="0"/>
            <a:chExt cx="974670" cy="1013824"/>
          </a:xfrm>
        </p:grpSpPr>
        <p:sp>
          <p:nvSpPr>
            <p:cNvPr id="495" name="Google Shape;495;p2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grpSp>
        <p:nvGrpSpPr>
          <p:cNvPr id="497" name="Google Shape;497;p23"/>
          <p:cNvGrpSpPr/>
          <p:nvPr/>
        </p:nvGrpSpPr>
        <p:grpSpPr>
          <a:xfrm>
            <a:off x="2905062" y="5988595"/>
            <a:ext cx="731003" cy="760368"/>
            <a:chOff x="0" y="0"/>
            <a:chExt cx="974670" cy="1013824"/>
          </a:xfrm>
        </p:grpSpPr>
        <p:sp>
          <p:nvSpPr>
            <p:cNvPr id="498" name="Google Shape;498;p2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pSp>
        <p:nvGrpSpPr>
          <p:cNvPr id="500" name="Google Shape;500;p23"/>
          <p:cNvGrpSpPr/>
          <p:nvPr/>
        </p:nvGrpSpPr>
        <p:grpSpPr>
          <a:xfrm>
            <a:off x="2905062" y="7038180"/>
            <a:ext cx="731003" cy="760368"/>
            <a:chOff x="0" y="0"/>
            <a:chExt cx="974670" cy="1013824"/>
          </a:xfrm>
        </p:grpSpPr>
        <p:sp>
          <p:nvSpPr>
            <p:cNvPr id="501" name="Google Shape;501;p2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sp>
        <p:nvSpPr>
          <p:cNvPr id="503" name="Google Shape;503;p23"/>
          <p:cNvSpPr txBox="1"/>
          <p:nvPr/>
        </p:nvSpPr>
        <p:spPr>
          <a:xfrm>
            <a:off x="3763612" y="7116739"/>
            <a:ext cx="8756507" cy="565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Servicios Similares en Microsoft Azure</a:t>
            </a:r>
            <a:endParaRPr/>
          </a:p>
        </p:txBody>
      </p:sp>
      <p:sp>
        <p:nvSpPr>
          <p:cNvPr id="504" name="Google Shape;504;p23"/>
          <p:cNvSpPr txBox="1"/>
          <p:nvPr/>
        </p:nvSpPr>
        <p:spPr>
          <a:xfrm>
            <a:off x="3865124" y="3744000"/>
            <a:ext cx="9086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Tipos de Almacenamiento en AWS</a:t>
            </a:r>
            <a:endParaRPr/>
          </a:p>
        </p:txBody>
      </p:sp>
      <p:sp>
        <p:nvSpPr>
          <p:cNvPr id="505" name="Google Shape;505;p23"/>
          <p:cNvSpPr txBox="1"/>
          <p:nvPr/>
        </p:nvSpPr>
        <p:spPr>
          <a:xfrm>
            <a:off x="3865123" y="4841875"/>
            <a:ext cx="8756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Características de Amazon S3</a:t>
            </a:r>
            <a:endParaRPr/>
          </a:p>
        </p:txBody>
      </p:sp>
      <p:sp>
        <p:nvSpPr>
          <p:cNvPr id="506" name="Google Shape;506;p23"/>
          <p:cNvSpPr txBox="1"/>
          <p:nvPr/>
        </p:nvSpPr>
        <p:spPr>
          <a:xfrm>
            <a:off x="3865125" y="6067150"/>
            <a:ext cx="12012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Diferencia entre Base de Datos y Almacenamiento Cloud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4"/>
          <p:cNvSpPr/>
          <p:nvPr/>
        </p:nvSpPr>
        <p:spPr>
          <a:xfrm>
            <a:off x="-242146" y="-201788"/>
            <a:ext cx="7408840" cy="10690576"/>
          </a:xfrm>
          <a:prstGeom prst="rect">
            <a:avLst/>
          </a:prstGeom>
          <a:solidFill>
            <a:srgbClr val="FFB9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4"/>
          <p:cNvSpPr/>
          <p:nvPr/>
        </p:nvSpPr>
        <p:spPr>
          <a:xfrm rot="5400000">
            <a:off x="1035086" y="8288411"/>
            <a:ext cx="689712" cy="702485"/>
          </a:xfrm>
          <a:custGeom>
            <a:rect b="b" l="l" r="r" t="t"/>
            <a:pathLst>
              <a:path extrusionOk="0" h="702485" w="689712">
                <a:moveTo>
                  <a:pt x="0" y="0"/>
                </a:moveTo>
                <a:lnTo>
                  <a:pt x="689713" y="0"/>
                </a:lnTo>
                <a:lnTo>
                  <a:pt x="689713" y="702485"/>
                </a:lnTo>
                <a:lnTo>
                  <a:pt x="0" y="70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13" name="Google Shape;513;p24"/>
          <p:cNvSpPr txBox="1"/>
          <p:nvPr/>
        </p:nvSpPr>
        <p:spPr>
          <a:xfrm>
            <a:off x="935917" y="1369165"/>
            <a:ext cx="5294859" cy="941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24" u="none" cap="none" strike="noStrike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REFERENCIAS</a:t>
            </a:r>
            <a:endParaRPr/>
          </a:p>
        </p:txBody>
      </p:sp>
      <p:sp>
        <p:nvSpPr>
          <p:cNvPr id="514" name="Google Shape;514;p24"/>
          <p:cNvSpPr/>
          <p:nvPr/>
        </p:nvSpPr>
        <p:spPr>
          <a:xfrm>
            <a:off x="935917" y="2310552"/>
            <a:ext cx="3863467" cy="285524"/>
          </a:xfrm>
          <a:custGeom>
            <a:rect b="b" l="l" r="r" t="t"/>
            <a:pathLst>
              <a:path extrusionOk="0" h="285524" w="3863467">
                <a:moveTo>
                  <a:pt x="0" y="0"/>
                </a:moveTo>
                <a:lnTo>
                  <a:pt x="3863468" y="0"/>
                </a:lnTo>
                <a:lnTo>
                  <a:pt x="3863468" y="285524"/>
                </a:lnTo>
                <a:lnTo>
                  <a:pt x="0" y="2855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42591" l="-170" r="-7086" t="-308576"/>
            </a:stretch>
          </a:blipFill>
          <a:ln>
            <a:noFill/>
          </a:ln>
        </p:spPr>
      </p:sp>
      <p:sp>
        <p:nvSpPr>
          <p:cNvPr id="515" name="Google Shape;515;p24"/>
          <p:cNvSpPr txBox="1"/>
          <p:nvPr/>
        </p:nvSpPr>
        <p:spPr>
          <a:xfrm>
            <a:off x="7744891" y="1000125"/>
            <a:ext cx="9514409" cy="5936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982" lvl="1" marL="609967" marR="0" rtl="0" algn="l">
              <a:lnSpc>
                <a:spcPct val="129982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2825"/>
              <a:buFont typeface="Arial"/>
              <a:buChar char="•"/>
            </a:pPr>
            <a:r>
              <a:rPr b="1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Web Services. (n.d.). Amazon Elastic File System (Amazon EFS). AWS. </a:t>
            </a:r>
            <a:r>
              <a:rPr b="0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https://aws.amazon.com/efs/</a:t>
            </a:r>
            <a:endParaRPr/>
          </a:p>
          <a:p>
            <a:pPr indent="-304982" lvl="1" marL="609967" marR="0" rtl="0" algn="l">
              <a:lnSpc>
                <a:spcPct val="129982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2825"/>
              <a:buFont typeface="Arial"/>
              <a:buChar char="•"/>
            </a:pPr>
            <a:r>
              <a:rPr b="1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Web Services. (n.d.). Amazon Elastic Block Store (Amazon EBS). AWS.</a:t>
            </a:r>
            <a:r>
              <a:rPr b="0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https://aws.amazon.com/ebs/</a:t>
            </a:r>
            <a:endParaRPr/>
          </a:p>
          <a:p>
            <a:pPr indent="-304982" lvl="1" marL="609967" marR="0" rtl="0" algn="l">
              <a:lnSpc>
                <a:spcPct val="129982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2825"/>
              <a:buFont typeface="Arial"/>
              <a:buChar char="•"/>
            </a:pPr>
            <a:r>
              <a:rPr b="1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Web Services. (n.d.). Amazon Simple Storage Service (Amazon S3). AWS.</a:t>
            </a:r>
            <a:r>
              <a:rPr b="0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https://aws.amazon.com/s3/</a:t>
            </a:r>
            <a:endParaRPr/>
          </a:p>
          <a:p>
            <a:pPr indent="-304982" lvl="1" marL="609967" marR="0" rtl="0" algn="l">
              <a:lnSpc>
                <a:spcPct val="129982"/>
              </a:lnSpc>
              <a:spcBef>
                <a:spcPts val="0"/>
              </a:spcBef>
              <a:spcAft>
                <a:spcPts val="0"/>
              </a:spcAft>
              <a:buClr>
                <a:srgbClr val="29303C"/>
              </a:buClr>
              <a:buSzPts val="2825"/>
              <a:buFont typeface="Arial"/>
              <a:buChar char="•"/>
            </a:pPr>
            <a:r>
              <a:rPr b="1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Microsoft. (n.d.). Azure Storage: Durable, highly available, and secure cloud storage. Azure.</a:t>
            </a:r>
            <a:r>
              <a:rPr b="0" i="0" lang="en-US" sz="2825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https://azure.microsoft.com/en-us/products/storage/</a:t>
            </a:r>
            <a:endParaRPr/>
          </a:p>
          <a:p>
            <a:pPr indent="0" lvl="0" marL="0" marR="0" rtl="0" algn="l">
              <a:lnSpc>
                <a:spcPct val="12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25" u="none" cap="none" strike="noStrike">
              <a:solidFill>
                <a:srgbClr val="29303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5"/>
          <p:cNvSpPr txBox="1"/>
          <p:nvPr/>
        </p:nvSpPr>
        <p:spPr>
          <a:xfrm>
            <a:off x="3207779" y="4022725"/>
            <a:ext cx="11872442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99" u="none" cap="none" strike="noStrike">
                <a:solidFill>
                  <a:srgbClr val="29303C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¡GRACIAS POR SU ATENCIÓN!</a:t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 flipH="1" rot="5679621">
            <a:off x="7672969" y="926401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2" name="Google Shape;522;p25"/>
          <p:cNvSpPr/>
          <p:nvPr/>
        </p:nvSpPr>
        <p:spPr>
          <a:xfrm flipH="1" rot="5679621">
            <a:off x="7856925" y="110463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2"/>
                </a:moveTo>
                <a:lnTo>
                  <a:pt x="3138697" y="18364722"/>
                </a:lnTo>
                <a:lnTo>
                  <a:pt x="3138697" y="0"/>
                </a:lnTo>
                <a:lnTo>
                  <a:pt x="0" y="0"/>
                </a:lnTo>
                <a:lnTo>
                  <a:pt x="0" y="18364722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3" name="Google Shape;523;p25"/>
          <p:cNvSpPr txBox="1"/>
          <p:nvPr/>
        </p:nvSpPr>
        <p:spPr>
          <a:xfrm>
            <a:off x="6822076" y="5086350"/>
            <a:ext cx="4278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¿DUDAS?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/>
          <p:nvPr/>
        </p:nvSpPr>
        <p:spPr>
          <a:xfrm flipH="1" rot="10800000">
            <a:off x="-540649" y="-165089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7" name="Google Shape;127;p3"/>
          <p:cNvSpPr/>
          <p:nvPr/>
        </p:nvSpPr>
        <p:spPr>
          <a:xfrm flipH="1" rot="5679621">
            <a:off x="13549610" y="-9711175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8" name="Google Shape;128;p3"/>
          <p:cNvSpPr txBox="1"/>
          <p:nvPr/>
        </p:nvSpPr>
        <p:spPr>
          <a:xfrm>
            <a:off x="1127476" y="1364175"/>
            <a:ext cx="174909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¿Qué es el almacenamiento en la nube?</a:t>
            </a:r>
            <a:endParaRPr/>
          </a:p>
        </p:txBody>
      </p:sp>
      <p:grpSp>
        <p:nvGrpSpPr>
          <p:cNvPr id="129" name="Google Shape;129;p3"/>
          <p:cNvGrpSpPr/>
          <p:nvPr/>
        </p:nvGrpSpPr>
        <p:grpSpPr>
          <a:xfrm>
            <a:off x="1843243" y="3476359"/>
            <a:ext cx="731003" cy="760368"/>
            <a:chOff x="0" y="0"/>
            <a:chExt cx="974670" cy="1013824"/>
          </a:xfrm>
        </p:grpSpPr>
        <p:sp>
          <p:nvSpPr>
            <p:cNvPr id="130" name="Google Shape;130;p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sp>
        <p:nvSpPr>
          <p:cNvPr id="132" name="Google Shape;132;p3"/>
          <p:cNvSpPr txBox="1"/>
          <p:nvPr/>
        </p:nvSpPr>
        <p:spPr>
          <a:xfrm>
            <a:off x="2777525" y="3351718"/>
            <a:ext cx="13535779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Es un modelo de almacenamiento de datos basado en redes de computadoras.</a:t>
            </a:r>
            <a:endParaRPr/>
          </a:p>
        </p:txBody>
      </p:sp>
      <p:grpSp>
        <p:nvGrpSpPr>
          <p:cNvPr id="133" name="Google Shape;133;p3"/>
          <p:cNvGrpSpPr/>
          <p:nvPr/>
        </p:nvGrpSpPr>
        <p:grpSpPr>
          <a:xfrm>
            <a:off x="2208745" y="5276584"/>
            <a:ext cx="731003" cy="760368"/>
            <a:chOff x="0" y="0"/>
            <a:chExt cx="974670" cy="1013824"/>
          </a:xfrm>
        </p:grpSpPr>
        <p:sp>
          <p:nvSpPr>
            <p:cNvPr id="134" name="Google Shape;134;p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sp>
        <p:nvSpPr>
          <p:cNvPr id="136" name="Google Shape;136;p3"/>
          <p:cNvSpPr txBox="1"/>
          <p:nvPr/>
        </p:nvSpPr>
        <p:spPr>
          <a:xfrm>
            <a:off x="3155726" y="5151943"/>
            <a:ext cx="13535779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Ideado en los años 60's, donde los datos están alojados en espacios de almacenamiento virtualizados.</a:t>
            </a:r>
            <a:endParaRPr/>
          </a:p>
        </p:txBody>
      </p:sp>
      <p:grpSp>
        <p:nvGrpSpPr>
          <p:cNvPr id="137" name="Google Shape;137;p3"/>
          <p:cNvGrpSpPr/>
          <p:nvPr/>
        </p:nvGrpSpPr>
        <p:grpSpPr>
          <a:xfrm>
            <a:off x="2777525" y="7076809"/>
            <a:ext cx="731003" cy="760368"/>
            <a:chOff x="0" y="0"/>
            <a:chExt cx="974670" cy="1013824"/>
          </a:xfrm>
        </p:grpSpPr>
        <p:sp>
          <p:nvSpPr>
            <p:cNvPr id="138" name="Google Shape;138;p3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140" name="Google Shape;140;p3"/>
          <p:cNvSpPr txBox="1"/>
          <p:nvPr/>
        </p:nvSpPr>
        <p:spPr>
          <a:xfrm>
            <a:off x="3711806" y="6952168"/>
            <a:ext cx="13535779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Funciona por medio de compañías de alojamiento, quienes operan enormes centros de procesamiento de datos.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4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146" name="Google Shape;146;p4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147" name="Google Shape;147;p4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149" name="Google Shape;149;p4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150" name="Google Shape;150;p4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" name="Google Shape;151;p4"/>
          <p:cNvGrpSpPr/>
          <p:nvPr/>
        </p:nvGrpSpPr>
        <p:grpSpPr>
          <a:xfrm>
            <a:off x="11812774" y="9645946"/>
            <a:ext cx="1419225" cy="641054"/>
            <a:chOff x="0" y="-38100"/>
            <a:chExt cx="373788" cy="168838"/>
          </a:xfrm>
        </p:grpSpPr>
        <p:sp>
          <p:nvSpPr>
            <p:cNvPr id="152" name="Google Shape;152;p4"/>
            <p:cNvSpPr/>
            <p:nvPr/>
          </p:nvSpPr>
          <p:spPr>
            <a:xfrm>
              <a:off x="0" y="0"/>
              <a:ext cx="373788" cy="130738"/>
            </a:xfrm>
            <a:custGeom>
              <a:rect b="b" l="l" r="r" t="t"/>
              <a:pathLst>
                <a:path extrusionOk="0" h="130738" w="373788">
                  <a:moveTo>
                    <a:pt x="0" y="0"/>
                  </a:moveTo>
                  <a:lnTo>
                    <a:pt x="373788" y="0"/>
                  </a:lnTo>
                  <a:lnTo>
                    <a:pt x="373788" y="130738"/>
                  </a:lnTo>
                  <a:lnTo>
                    <a:pt x="0" y="13073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153" name="Google Shape;153;p4"/>
            <p:cNvSpPr txBox="1"/>
            <p:nvPr/>
          </p:nvSpPr>
          <p:spPr>
            <a:xfrm>
              <a:off x="0" y="-38100"/>
              <a:ext cx="373788" cy="1688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12038199" y="9467051"/>
            <a:ext cx="6249801" cy="819949"/>
            <a:chOff x="0" y="-38100"/>
            <a:chExt cx="1646038" cy="215954"/>
          </a:xfrm>
        </p:grpSpPr>
        <p:sp>
          <p:nvSpPr>
            <p:cNvPr id="155" name="Google Shape;155;p4"/>
            <p:cNvSpPr/>
            <p:nvPr/>
          </p:nvSpPr>
          <p:spPr>
            <a:xfrm>
              <a:off x="0" y="0"/>
              <a:ext cx="1646038" cy="177854"/>
            </a:xfrm>
            <a:custGeom>
              <a:rect b="b" l="l" r="r" t="t"/>
              <a:pathLst>
                <a:path extrusionOk="0" h="177854" w="1646038">
                  <a:moveTo>
                    <a:pt x="0" y="0"/>
                  </a:moveTo>
                  <a:lnTo>
                    <a:pt x="1646038" y="0"/>
                  </a:lnTo>
                  <a:lnTo>
                    <a:pt x="1646038" y="177854"/>
                  </a:lnTo>
                  <a:lnTo>
                    <a:pt x="0" y="177854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156" name="Google Shape;156;p4"/>
            <p:cNvSpPr txBox="1"/>
            <p:nvPr/>
          </p:nvSpPr>
          <p:spPr>
            <a:xfrm>
              <a:off x="0" y="-38100"/>
              <a:ext cx="1646038" cy="2159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4"/>
          <p:cNvSpPr/>
          <p:nvPr/>
        </p:nvSpPr>
        <p:spPr>
          <a:xfrm>
            <a:off x="1563401" y="2094952"/>
            <a:ext cx="14919082" cy="5576007"/>
          </a:xfrm>
          <a:custGeom>
            <a:rect b="b" l="l" r="r" t="t"/>
            <a:pathLst>
              <a:path extrusionOk="0" h="5576007" w="14919082">
                <a:moveTo>
                  <a:pt x="0" y="0"/>
                </a:moveTo>
                <a:lnTo>
                  <a:pt x="14919082" y="0"/>
                </a:lnTo>
                <a:lnTo>
                  <a:pt x="14919082" y="5576007"/>
                </a:lnTo>
                <a:lnTo>
                  <a:pt x="0" y="55760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4"/>
          <p:cNvSpPr txBox="1"/>
          <p:nvPr/>
        </p:nvSpPr>
        <p:spPr>
          <a:xfrm>
            <a:off x="1416750" y="578675"/>
            <a:ext cx="159849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Tipos de Almacenamiento en la nube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/>
          <p:nvPr/>
        </p:nvSpPr>
        <p:spPr>
          <a:xfrm flipH="1" rot="5679621">
            <a:off x="7710161" y="1015520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5"/>
          <p:cNvSpPr/>
          <p:nvPr/>
        </p:nvSpPr>
        <p:spPr>
          <a:xfrm flipH="1" rot="5679621">
            <a:off x="7894116" y="1193759"/>
            <a:ext cx="3138698" cy="18364721"/>
          </a:xfrm>
          <a:custGeom>
            <a:rect b="b" l="l" r="r" t="t"/>
            <a:pathLst>
              <a:path extrusionOk="0" h="18364721" w="3138698">
                <a:moveTo>
                  <a:pt x="0" y="18364721"/>
                </a:moveTo>
                <a:lnTo>
                  <a:pt x="3138698" y="18364721"/>
                </a:lnTo>
                <a:lnTo>
                  <a:pt x="3138698" y="0"/>
                </a:lnTo>
                <a:lnTo>
                  <a:pt x="0" y="0"/>
                </a:lnTo>
                <a:lnTo>
                  <a:pt x="0" y="183647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5"/>
          <p:cNvSpPr/>
          <p:nvPr/>
        </p:nvSpPr>
        <p:spPr>
          <a:xfrm>
            <a:off x="779484" y="3060341"/>
            <a:ext cx="16729031" cy="4475016"/>
          </a:xfrm>
          <a:custGeom>
            <a:rect b="b" l="l" r="r" t="t"/>
            <a:pathLst>
              <a:path extrusionOk="0" h="4475016" w="16729031">
                <a:moveTo>
                  <a:pt x="0" y="0"/>
                </a:moveTo>
                <a:lnTo>
                  <a:pt x="16729032" y="0"/>
                </a:lnTo>
                <a:lnTo>
                  <a:pt x="16729032" y="4475016"/>
                </a:lnTo>
                <a:lnTo>
                  <a:pt x="0" y="4475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5"/>
          <p:cNvSpPr txBox="1"/>
          <p:nvPr/>
        </p:nvSpPr>
        <p:spPr>
          <a:xfrm>
            <a:off x="1119150" y="1587250"/>
            <a:ext cx="16729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Servicios de Almacenamiento en  AWS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6"/>
          <p:cNvGrpSpPr/>
          <p:nvPr/>
        </p:nvGrpSpPr>
        <p:grpSpPr>
          <a:xfrm>
            <a:off x="0" y="8824911"/>
            <a:ext cx="7251395" cy="1479444"/>
            <a:chOff x="0" y="-38100"/>
            <a:chExt cx="1909832" cy="389648"/>
          </a:xfrm>
        </p:grpSpPr>
        <p:sp>
          <p:nvSpPr>
            <p:cNvPr id="172" name="Google Shape;172;p6"/>
            <p:cNvSpPr/>
            <p:nvPr/>
          </p:nvSpPr>
          <p:spPr>
            <a:xfrm>
              <a:off x="0" y="0"/>
              <a:ext cx="1909832" cy="351548"/>
            </a:xfrm>
            <a:custGeom>
              <a:rect b="b" l="l" r="r" t="t"/>
              <a:pathLst>
                <a:path extrusionOk="0" h="351548" w="1909832">
                  <a:moveTo>
                    <a:pt x="0" y="0"/>
                  </a:moveTo>
                  <a:lnTo>
                    <a:pt x="1909832" y="0"/>
                  </a:lnTo>
                  <a:lnTo>
                    <a:pt x="1909832" y="351548"/>
                  </a:lnTo>
                  <a:lnTo>
                    <a:pt x="0" y="351548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173" name="Google Shape;173;p6"/>
            <p:cNvSpPr txBox="1"/>
            <p:nvPr/>
          </p:nvSpPr>
          <p:spPr>
            <a:xfrm>
              <a:off x="0" y="-38100"/>
              <a:ext cx="1909832" cy="3896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6"/>
          <p:cNvGrpSpPr/>
          <p:nvPr/>
        </p:nvGrpSpPr>
        <p:grpSpPr>
          <a:xfrm>
            <a:off x="0" y="9233552"/>
            <a:ext cx="18288000" cy="1053448"/>
            <a:chOff x="0" y="-38100"/>
            <a:chExt cx="4816593" cy="277451"/>
          </a:xfrm>
        </p:grpSpPr>
        <p:sp>
          <p:nvSpPr>
            <p:cNvPr id="175" name="Google Shape;175;p6"/>
            <p:cNvSpPr/>
            <p:nvPr/>
          </p:nvSpPr>
          <p:spPr>
            <a:xfrm>
              <a:off x="0" y="0"/>
              <a:ext cx="4816592" cy="239351"/>
            </a:xfrm>
            <a:custGeom>
              <a:rect b="b" l="l" r="r" t="t"/>
              <a:pathLst>
                <a:path extrusionOk="0" h="23935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9351"/>
                  </a:lnTo>
                  <a:lnTo>
                    <a:pt x="0" y="23935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176" name="Google Shape;176;p6"/>
            <p:cNvSpPr txBox="1"/>
            <p:nvPr/>
          </p:nvSpPr>
          <p:spPr>
            <a:xfrm>
              <a:off x="0" y="-38100"/>
              <a:ext cx="4816593" cy="2774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6"/>
          <p:cNvSpPr/>
          <p:nvPr/>
        </p:nvSpPr>
        <p:spPr>
          <a:xfrm>
            <a:off x="9559909" y="2131113"/>
            <a:ext cx="7699391" cy="6024773"/>
          </a:xfrm>
          <a:custGeom>
            <a:rect b="b" l="l" r="r" t="t"/>
            <a:pathLst>
              <a:path extrusionOk="0" h="6024773" w="7699391">
                <a:moveTo>
                  <a:pt x="0" y="0"/>
                </a:moveTo>
                <a:lnTo>
                  <a:pt x="7699391" y="0"/>
                </a:lnTo>
                <a:lnTo>
                  <a:pt x="7699391" y="6024774"/>
                </a:lnTo>
                <a:lnTo>
                  <a:pt x="0" y="60247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8" name="Google Shape;178;p6"/>
          <p:cNvSpPr txBox="1"/>
          <p:nvPr/>
        </p:nvSpPr>
        <p:spPr>
          <a:xfrm>
            <a:off x="2032750" y="781050"/>
            <a:ext cx="14737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Elastic File System [EFS]</a:t>
            </a:r>
            <a:endParaRPr/>
          </a:p>
        </p:txBody>
      </p:sp>
      <p:sp>
        <p:nvSpPr>
          <p:cNvPr id="179" name="Google Shape;179;p6"/>
          <p:cNvSpPr txBox="1"/>
          <p:nvPr/>
        </p:nvSpPr>
        <p:spPr>
          <a:xfrm>
            <a:off x="1028700" y="3152775"/>
            <a:ext cx="9337854" cy="3952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Amazon Elastic File System </a:t>
            </a:r>
            <a:r>
              <a:rPr b="1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es un servicio de almacenamiento en la nube de tipo “fichero”</a:t>
            </a: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 proporcionado por Amazon Web Services diseñado para proporcionar </a:t>
            </a:r>
            <a:r>
              <a:rPr b="1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almacenamiento de archivos escalable, elástico, simultáneo con algunas restricciones</a:t>
            </a: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, y cifrado para su uso con ambos servicios en la nube de AWS y recursos locales.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5605618" y="2477127"/>
            <a:ext cx="731003" cy="760368"/>
            <a:chOff x="0" y="0"/>
            <a:chExt cx="974670" cy="1013824"/>
          </a:xfrm>
        </p:grpSpPr>
        <p:sp>
          <p:nvSpPr>
            <p:cNvPr id="185" name="Google Shape;185;p7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7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187" name="Google Shape;187;p7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188" name="Google Shape;188;p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189" name="Google Shape;189;p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7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191" name="Google Shape;191;p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192" name="Google Shape;192;p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" name="Google Shape;193;p7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194" name="Google Shape;194;p7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195" name="Google Shape;195;p7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" name="Google Shape;196;p7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197" name="Google Shape;197;p7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198" name="Google Shape;198;p7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7"/>
          <p:cNvGrpSpPr/>
          <p:nvPr/>
        </p:nvGrpSpPr>
        <p:grpSpPr>
          <a:xfrm>
            <a:off x="5605618" y="3608970"/>
            <a:ext cx="731003" cy="760368"/>
            <a:chOff x="0" y="0"/>
            <a:chExt cx="974670" cy="1013824"/>
          </a:xfrm>
        </p:grpSpPr>
        <p:sp>
          <p:nvSpPr>
            <p:cNvPr id="200" name="Google Shape;200;p7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202" name="Google Shape;202;p7"/>
          <p:cNvGrpSpPr/>
          <p:nvPr/>
        </p:nvGrpSpPr>
        <p:grpSpPr>
          <a:xfrm>
            <a:off x="5605618" y="4770922"/>
            <a:ext cx="731003" cy="760368"/>
            <a:chOff x="0" y="0"/>
            <a:chExt cx="974670" cy="1013824"/>
          </a:xfrm>
        </p:grpSpPr>
        <p:sp>
          <p:nvSpPr>
            <p:cNvPr id="203" name="Google Shape;203;p7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205" name="Google Shape;205;p7"/>
          <p:cNvSpPr txBox="1"/>
          <p:nvPr/>
        </p:nvSpPr>
        <p:spPr>
          <a:xfrm>
            <a:off x="1843274" y="841725"/>
            <a:ext cx="134163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Características de Amazon EFS</a:t>
            </a:r>
            <a:endParaRPr/>
          </a:p>
        </p:txBody>
      </p:sp>
      <p:sp>
        <p:nvSpPr>
          <p:cNvPr id="206" name="Google Shape;206;p7"/>
          <p:cNvSpPr txBox="1"/>
          <p:nvPr/>
        </p:nvSpPr>
        <p:spPr>
          <a:xfrm>
            <a:off x="6529354" y="2600136"/>
            <a:ext cx="5844279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Completamente administrado.</a:t>
            </a:r>
            <a:endParaRPr/>
          </a:p>
        </p:txBody>
      </p:sp>
      <p:sp>
        <p:nvSpPr>
          <p:cNvPr id="207" name="Google Shape;207;p7"/>
          <p:cNvSpPr txBox="1"/>
          <p:nvPr/>
        </p:nvSpPr>
        <p:spPr>
          <a:xfrm>
            <a:off x="6529354" y="3731979"/>
            <a:ext cx="6435845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Alta disponibilidad y durabilidad.</a:t>
            </a:r>
            <a:endParaRPr/>
          </a:p>
        </p:txBody>
      </p:sp>
      <p:sp>
        <p:nvSpPr>
          <p:cNvPr id="208" name="Google Shape;208;p7"/>
          <p:cNvSpPr txBox="1"/>
          <p:nvPr/>
        </p:nvSpPr>
        <p:spPr>
          <a:xfrm>
            <a:off x="6529354" y="4893931"/>
            <a:ext cx="8166902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Totalmente elástico y altamente escalable.</a:t>
            </a:r>
            <a:endParaRPr/>
          </a:p>
        </p:txBody>
      </p:sp>
      <p:grpSp>
        <p:nvGrpSpPr>
          <p:cNvPr id="209" name="Google Shape;209;p7"/>
          <p:cNvGrpSpPr/>
          <p:nvPr/>
        </p:nvGrpSpPr>
        <p:grpSpPr>
          <a:xfrm>
            <a:off x="5605618" y="5850987"/>
            <a:ext cx="731003" cy="760368"/>
            <a:chOff x="0" y="0"/>
            <a:chExt cx="974670" cy="1013824"/>
          </a:xfrm>
        </p:grpSpPr>
        <p:sp>
          <p:nvSpPr>
            <p:cNvPr id="210" name="Google Shape;210;p7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grpSp>
        <p:nvGrpSpPr>
          <p:cNvPr id="212" name="Google Shape;212;p7"/>
          <p:cNvGrpSpPr/>
          <p:nvPr/>
        </p:nvGrpSpPr>
        <p:grpSpPr>
          <a:xfrm>
            <a:off x="5605618" y="6982830"/>
            <a:ext cx="731003" cy="760368"/>
            <a:chOff x="0" y="0"/>
            <a:chExt cx="974670" cy="1013824"/>
          </a:xfrm>
        </p:grpSpPr>
        <p:sp>
          <p:nvSpPr>
            <p:cNvPr id="213" name="Google Shape;213;p7"/>
            <p:cNvSpPr/>
            <p:nvPr/>
          </p:nvSpPr>
          <p:spPr>
            <a:xfrm>
              <a:off x="0" y="0"/>
              <a:ext cx="974670" cy="1013824"/>
            </a:xfrm>
            <a:prstGeom prst="rect">
              <a:avLst/>
            </a:prstGeom>
            <a:solidFill>
              <a:srgbClr val="FFB9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 txBox="1"/>
            <p:nvPr/>
          </p:nvSpPr>
          <p:spPr>
            <a:xfrm>
              <a:off x="194570" y="64529"/>
              <a:ext cx="585531" cy="8352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3924" u="none" cap="none" strike="noStrike">
                  <a:solidFill>
                    <a:srgbClr val="29303C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sp>
        <p:nvSpPr>
          <p:cNvPr id="215" name="Google Shape;215;p7"/>
          <p:cNvSpPr txBox="1"/>
          <p:nvPr/>
        </p:nvSpPr>
        <p:spPr>
          <a:xfrm>
            <a:off x="6529354" y="5973996"/>
            <a:ext cx="6435845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Tipos de almacenamiento.</a:t>
            </a:r>
            <a:endParaRPr/>
          </a:p>
        </p:txBody>
      </p:sp>
      <p:sp>
        <p:nvSpPr>
          <p:cNvPr id="216" name="Google Shape;216;p7"/>
          <p:cNvSpPr txBox="1"/>
          <p:nvPr/>
        </p:nvSpPr>
        <p:spPr>
          <a:xfrm>
            <a:off x="6529354" y="6828798"/>
            <a:ext cx="8166902" cy="981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Administración del ciclo de vida y organización inteligente por niveles.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8"/>
          <p:cNvGrpSpPr/>
          <p:nvPr/>
        </p:nvGrpSpPr>
        <p:grpSpPr>
          <a:xfrm>
            <a:off x="-1242857" y="8804406"/>
            <a:ext cx="3086100" cy="3120318"/>
            <a:chOff x="0" y="-38100"/>
            <a:chExt cx="812800" cy="821812"/>
          </a:xfrm>
        </p:grpSpPr>
        <p:sp>
          <p:nvSpPr>
            <p:cNvPr id="222" name="Google Shape;222;p8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223" name="Google Shape;223;p8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8"/>
          <p:cNvGrpSpPr/>
          <p:nvPr/>
        </p:nvGrpSpPr>
        <p:grpSpPr>
          <a:xfrm>
            <a:off x="-1753117" y="7316578"/>
            <a:ext cx="3086100" cy="3120318"/>
            <a:chOff x="0" y="-38100"/>
            <a:chExt cx="812800" cy="821812"/>
          </a:xfrm>
        </p:grpSpPr>
        <p:sp>
          <p:nvSpPr>
            <p:cNvPr id="225" name="Google Shape;225;p8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26" name="Google Shape;226;p8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8"/>
          <p:cNvGrpSpPr/>
          <p:nvPr/>
        </p:nvGrpSpPr>
        <p:grpSpPr>
          <a:xfrm>
            <a:off x="16776087" y="-539578"/>
            <a:ext cx="2344551" cy="2157882"/>
            <a:chOff x="0" y="-38100"/>
            <a:chExt cx="617495" cy="568331"/>
          </a:xfrm>
        </p:grpSpPr>
        <p:sp>
          <p:nvSpPr>
            <p:cNvPr id="228" name="Google Shape;228;p8"/>
            <p:cNvSpPr/>
            <p:nvPr/>
          </p:nvSpPr>
          <p:spPr>
            <a:xfrm>
              <a:off x="0" y="0"/>
              <a:ext cx="617495" cy="530231"/>
            </a:xfrm>
            <a:custGeom>
              <a:rect b="b" l="l" r="r" t="t"/>
              <a:pathLst>
                <a:path extrusionOk="0" h="530231" w="617495">
                  <a:moveTo>
                    <a:pt x="0" y="0"/>
                  </a:moveTo>
                  <a:lnTo>
                    <a:pt x="617495" y="0"/>
                  </a:lnTo>
                  <a:lnTo>
                    <a:pt x="617495" y="530231"/>
                  </a:lnTo>
                  <a:lnTo>
                    <a:pt x="0" y="530231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29" name="Google Shape;229;p8"/>
            <p:cNvSpPr txBox="1"/>
            <p:nvPr/>
          </p:nvSpPr>
          <p:spPr>
            <a:xfrm>
              <a:off x="0" y="-38100"/>
              <a:ext cx="617495" cy="568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8"/>
          <p:cNvGrpSpPr/>
          <p:nvPr/>
        </p:nvGrpSpPr>
        <p:grpSpPr>
          <a:xfrm>
            <a:off x="17259300" y="641994"/>
            <a:ext cx="3086100" cy="3120318"/>
            <a:chOff x="0" y="-38100"/>
            <a:chExt cx="812800" cy="821812"/>
          </a:xfrm>
        </p:grpSpPr>
        <p:sp>
          <p:nvSpPr>
            <p:cNvPr id="231" name="Google Shape;231;p8"/>
            <p:cNvSpPr/>
            <p:nvPr/>
          </p:nvSpPr>
          <p:spPr>
            <a:xfrm>
              <a:off x="0" y="0"/>
              <a:ext cx="812800" cy="783712"/>
            </a:xfrm>
            <a:custGeom>
              <a:rect b="b" l="l" r="r" t="t"/>
              <a:pathLst>
                <a:path extrusionOk="0" h="78371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83712"/>
                  </a:lnTo>
                  <a:lnTo>
                    <a:pt x="0" y="783712"/>
                  </a:lnTo>
                  <a:close/>
                </a:path>
              </a:pathLst>
            </a:custGeom>
            <a:solidFill>
              <a:srgbClr val="FFB923"/>
            </a:solidFill>
            <a:ln>
              <a:noFill/>
            </a:ln>
          </p:spPr>
        </p:sp>
        <p:sp>
          <p:nvSpPr>
            <p:cNvPr id="232" name="Google Shape;232;p8"/>
            <p:cNvSpPr txBox="1"/>
            <p:nvPr/>
          </p:nvSpPr>
          <p:spPr>
            <a:xfrm>
              <a:off x="0" y="-38100"/>
              <a:ext cx="812800" cy="821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8"/>
          <p:cNvSpPr/>
          <p:nvPr/>
        </p:nvSpPr>
        <p:spPr>
          <a:xfrm>
            <a:off x="1930048" y="1856549"/>
            <a:ext cx="14732188" cy="6169104"/>
          </a:xfrm>
          <a:custGeom>
            <a:rect b="b" l="l" r="r" t="t"/>
            <a:pathLst>
              <a:path extrusionOk="0" h="6169104" w="14732188">
                <a:moveTo>
                  <a:pt x="0" y="0"/>
                </a:moveTo>
                <a:lnTo>
                  <a:pt x="14732187" y="0"/>
                </a:lnTo>
                <a:lnTo>
                  <a:pt x="14732187" y="6169104"/>
                </a:lnTo>
                <a:lnTo>
                  <a:pt x="0" y="6169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8"/>
          <p:cNvSpPr txBox="1"/>
          <p:nvPr/>
        </p:nvSpPr>
        <p:spPr>
          <a:xfrm>
            <a:off x="5020325" y="508350"/>
            <a:ext cx="7992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Diagrama de Amazon EFS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9"/>
          <p:cNvGrpSpPr/>
          <p:nvPr/>
        </p:nvGrpSpPr>
        <p:grpSpPr>
          <a:xfrm>
            <a:off x="0" y="-144661"/>
            <a:ext cx="505369" cy="10431661"/>
            <a:chOff x="0" y="-38100"/>
            <a:chExt cx="133101" cy="2747433"/>
          </a:xfrm>
        </p:grpSpPr>
        <p:sp>
          <p:nvSpPr>
            <p:cNvPr id="240" name="Google Shape;240;p9"/>
            <p:cNvSpPr/>
            <p:nvPr/>
          </p:nvSpPr>
          <p:spPr>
            <a:xfrm>
              <a:off x="0" y="0"/>
              <a:ext cx="133101" cy="2709333"/>
            </a:xfrm>
            <a:custGeom>
              <a:rect b="b" l="l" r="r" t="t"/>
              <a:pathLst>
                <a:path extrusionOk="0" h="2709333" w="133101">
                  <a:moveTo>
                    <a:pt x="0" y="0"/>
                  </a:moveTo>
                  <a:lnTo>
                    <a:pt x="133101" y="0"/>
                  </a:lnTo>
                  <a:lnTo>
                    <a:pt x="1331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9303C"/>
            </a:solidFill>
            <a:ln>
              <a:noFill/>
            </a:ln>
          </p:spPr>
        </p:sp>
        <p:sp>
          <p:nvSpPr>
            <p:cNvPr id="241" name="Google Shape;241;p9"/>
            <p:cNvSpPr txBox="1"/>
            <p:nvPr/>
          </p:nvSpPr>
          <p:spPr>
            <a:xfrm>
              <a:off x="0" y="-38100"/>
              <a:ext cx="133101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9"/>
          <p:cNvSpPr/>
          <p:nvPr/>
        </p:nvSpPr>
        <p:spPr>
          <a:xfrm>
            <a:off x="1028700" y="3194172"/>
            <a:ext cx="16562555" cy="4341299"/>
          </a:xfrm>
          <a:custGeom>
            <a:rect b="b" l="l" r="r" t="t"/>
            <a:pathLst>
              <a:path extrusionOk="0" h="4341299" w="16562555">
                <a:moveTo>
                  <a:pt x="0" y="0"/>
                </a:moveTo>
                <a:lnTo>
                  <a:pt x="16562555" y="0"/>
                </a:lnTo>
                <a:lnTo>
                  <a:pt x="16562555" y="4341299"/>
                </a:lnTo>
                <a:lnTo>
                  <a:pt x="0" y="43412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23036"/>
            </a:stretch>
          </a:blipFill>
          <a:ln>
            <a:noFill/>
          </a:ln>
        </p:spPr>
      </p:sp>
      <p:sp>
        <p:nvSpPr>
          <p:cNvPr id="243" name="Google Shape;243;p9"/>
          <p:cNvSpPr txBox="1"/>
          <p:nvPr/>
        </p:nvSpPr>
        <p:spPr>
          <a:xfrm>
            <a:off x="5697900" y="1939450"/>
            <a:ext cx="76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29303C"/>
                </a:solidFill>
                <a:latin typeface="Arial"/>
                <a:ea typeface="Arial"/>
                <a:cs typeface="Arial"/>
                <a:sym typeface="Arial"/>
              </a:rPr>
              <a:t>Clientes de Amazon EFS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